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299" r:id="rId5"/>
  </p:sldIdLst>
  <p:sldSz cx="7772400" cy="11887200"/>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299"/>
          </p14:sldIdLst>
        </p14:section>
      </p14:sectionLst>
    </p:ext>
    <p:ext uri="{EFAFB233-063F-42B5-8137-9DF3F51BA10A}">
      <p15:sldGuideLst xmlns:p15="http://schemas.microsoft.com/office/powerpoint/2012/main">
        <p15:guide id="10" pos="168" userDrawn="1">
          <p15:clr>
            <a:srgbClr val="A4A3A4"/>
          </p15:clr>
        </p15:guide>
        <p15:guide id="12" orient="horz" pos="227" userDrawn="1">
          <p15:clr>
            <a:srgbClr val="A4A3A4"/>
          </p15:clr>
        </p15:guide>
        <p15:guide id="14" pos="4728" userDrawn="1">
          <p15:clr>
            <a:srgbClr val="A4A3A4"/>
          </p15:clr>
        </p15:guide>
        <p15:guide id="20" orient="horz" pos="70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31"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 id="20" name="Jimmy Balch" initials="JB" lastIdx="2" clrIdx="20">
    <p:extLst>
      <p:ext uri="{19B8F6BF-5375-455C-9EA6-DF929625EA0E}">
        <p15:presenceInfo xmlns:p15="http://schemas.microsoft.com/office/powerpoint/2012/main" userId="0ed399e9f15cba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E6E6E6"/>
    <a:srgbClr val="F2F2F2"/>
    <a:srgbClr val="0072C6"/>
    <a:srgbClr val="007EE2"/>
    <a:srgbClr val="464646"/>
    <a:srgbClr val="848484"/>
    <a:srgbClr val="005695"/>
    <a:srgbClr val="003D70"/>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50838-055A-49A8-B10D-770648504ADF}" v="212" dt="2020-06-22T19:00:50.753"/>
    <p1510:client id="{EAFA4F31-5939-4EF3-A48F-07FFBA7C1B04}" v="1" dt="2020-06-22T16:01:09.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68"/>
        <p:guide orient="horz" pos="227"/>
        <p:guide pos="4728"/>
        <p:guide orient="horz" pos="7063"/>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sylvester Langstieh [Chillibreeze]" userId="b21e834c-0251-490c-a07a-3844b6601718" providerId="ADAL" clId="{EAFA4F31-5939-4EF3-A48F-07FFBA7C1B04}"/>
    <pc:docChg chg="custSel modSld">
      <pc:chgData name="Gilsylvester Langstieh [Chillibreeze]" userId="b21e834c-0251-490c-a07a-3844b6601718" providerId="ADAL" clId="{EAFA4F31-5939-4EF3-A48F-07FFBA7C1B04}" dt="2020-06-22T16:03:52.557" v="21" actId="20577"/>
      <pc:docMkLst>
        <pc:docMk/>
      </pc:docMkLst>
      <pc:sldChg chg="addSp delSp modSp mod modNotesTx">
        <pc:chgData name="Gilsylvester Langstieh [Chillibreeze]" userId="b21e834c-0251-490c-a07a-3844b6601718" providerId="ADAL" clId="{EAFA4F31-5939-4EF3-A48F-07FFBA7C1B04}" dt="2020-06-22T16:03:52.557" v="21" actId="20577"/>
        <pc:sldMkLst>
          <pc:docMk/>
          <pc:sldMk cId="34192605" sldId="299"/>
        </pc:sldMkLst>
        <pc:spChg chg="del">
          <ac:chgData name="Gilsylvester Langstieh [Chillibreeze]" userId="b21e834c-0251-490c-a07a-3844b6601718" providerId="ADAL" clId="{EAFA4F31-5939-4EF3-A48F-07FFBA7C1B04}" dt="2020-06-22T16:01:19.760" v="4" actId="478"/>
          <ac:spMkLst>
            <pc:docMk/>
            <pc:sldMk cId="34192605" sldId="299"/>
            <ac:spMk id="75" creationId="{998FFEEA-C5AB-4E2E-B30C-AF8840D10500}"/>
          </ac:spMkLst>
        </pc:spChg>
        <pc:spChg chg="mod">
          <ac:chgData name="Gilsylvester Langstieh [Chillibreeze]" userId="b21e834c-0251-490c-a07a-3844b6601718" providerId="ADAL" clId="{EAFA4F31-5939-4EF3-A48F-07FFBA7C1B04}" dt="2020-06-22T16:01:24.655" v="6" actId="1076"/>
          <ac:spMkLst>
            <pc:docMk/>
            <pc:sldMk cId="34192605" sldId="299"/>
            <ac:spMk id="82" creationId="{734C4B51-F53A-46C8-B124-3C9A044F3A87}"/>
          </ac:spMkLst>
        </pc:spChg>
        <pc:spChg chg="mod">
          <ac:chgData name="Gilsylvester Langstieh [Chillibreeze]" userId="b21e834c-0251-490c-a07a-3844b6601718" providerId="ADAL" clId="{EAFA4F31-5939-4EF3-A48F-07FFBA7C1B04}" dt="2020-06-22T16:03:39.930" v="20" actId="692"/>
          <ac:spMkLst>
            <pc:docMk/>
            <pc:sldMk cId="34192605" sldId="299"/>
            <ac:spMk id="83" creationId="{66BAAB48-5503-4A1D-B11C-B2A2168C366B}"/>
          </ac:spMkLst>
        </pc:spChg>
        <pc:spChg chg="del">
          <ac:chgData name="Gilsylvester Langstieh [Chillibreeze]" userId="b21e834c-0251-490c-a07a-3844b6601718" providerId="ADAL" clId="{EAFA4F31-5939-4EF3-A48F-07FFBA7C1B04}" dt="2020-06-22T16:01:51.286" v="15" actId="478"/>
          <ac:spMkLst>
            <pc:docMk/>
            <pc:sldMk cId="34192605" sldId="299"/>
            <ac:spMk id="90" creationId="{3ACE1887-8802-41E9-943E-D5B5A2C653CE}"/>
          </ac:spMkLst>
        </pc:spChg>
        <pc:spChg chg="mod">
          <ac:chgData name="Gilsylvester Langstieh [Chillibreeze]" userId="b21e834c-0251-490c-a07a-3844b6601718" providerId="ADAL" clId="{EAFA4F31-5939-4EF3-A48F-07FFBA7C1B04}" dt="2020-06-22T16:03:39.930" v="20" actId="692"/>
          <ac:spMkLst>
            <pc:docMk/>
            <pc:sldMk cId="34192605" sldId="299"/>
            <ac:spMk id="91" creationId="{AF2428F0-EE1D-46FD-BB49-85AAE024A5DD}"/>
          </ac:spMkLst>
        </pc:spChg>
        <pc:spChg chg="mod">
          <ac:chgData name="Gilsylvester Langstieh [Chillibreeze]" userId="b21e834c-0251-490c-a07a-3844b6601718" providerId="ADAL" clId="{EAFA4F31-5939-4EF3-A48F-07FFBA7C1B04}" dt="2020-06-22T16:01:39.202" v="13" actId="1037"/>
          <ac:spMkLst>
            <pc:docMk/>
            <pc:sldMk cId="34192605" sldId="299"/>
            <ac:spMk id="92" creationId="{8E1402AD-F02F-4B1C-86B1-C71C9A799F1B}"/>
          </ac:spMkLst>
        </pc:spChg>
        <pc:spChg chg="add del mod">
          <ac:chgData name="Gilsylvester Langstieh [Chillibreeze]" userId="b21e834c-0251-490c-a07a-3844b6601718" providerId="ADAL" clId="{EAFA4F31-5939-4EF3-A48F-07FFBA7C1B04}" dt="2020-06-22T16:01:27.823" v="7" actId="478"/>
          <ac:spMkLst>
            <pc:docMk/>
            <pc:sldMk cId="34192605" sldId="299"/>
            <ac:spMk id="93" creationId="{F787EBBC-E55C-4C32-8A4E-47B2605BE8CD}"/>
          </ac:spMkLst>
        </pc:spChg>
        <pc:spChg chg="del">
          <ac:chgData name="Gilsylvester Langstieh [Chillibreeze]" userId="b21e834c-0251-490c-a07a-3844b6601718" providerId="ADAL" clId="{EAFA4F31-5939-4EF3-A48F-07FFBA7C1B04}" dt="2020-06-22T16:01:49.935" v="14" actId="478"/>
          <ac:spMkLst>
            <pc:docMk/>
            <pc:sldMk cId="34192605" sldId="299"/>
            <ac:spMk id="104" creationId="{E90DD843-FC39-4A10-BC19-B21E5075FC6E}"/>
          </ac:spMkLst>
        </pc:spChg>
        <pc:spChg chg="mod">
          <ac:chgData name="Gilsylvester Langstieh [Chillibreeze]" userId="b21e834c-0251-490c-a07a-3844b6601718" providerId="ADAL" clId="{EAFA4F31-5939-4EF3-A48F-07FFBA7C1B04}" dt="2020-06-22T16:03:39.930" v="20" actId="692"/>
          <ac:spMkLst>
            <pc:docMk/>
            <pc:sldMk cId="34192605" sldId="299"/>
            <ac:spMk id="105" creationId="{06E5C5ED-FD52-4200-A73D-028E051BB948}"/>
          </ac:spMkLst>
        </pc:spChg>
        <pc:spChg chg="mod">
          <ac:chgData name="Gilsylvester Langstieh [Chillibreeze]" userId="b21e834c-0251-490c-a07a-3844b6601718" providerId="ADAL" clId="{EAFA4F31-5939-4EF3-A48F-07FFBA7C1B04}" dt="2020-06-22T16:01:39.202" v="13" actId="1037"/>
          <ac:spMkLst>
            <pc:docMk/>
            <pc:sldMk cId="34192605" sldId="299"/>
            <ac:spMk id="106" creationId="{CB691410-BA0C-4528-979E-77DE143AA3AF}"/>
          </ac:spMkLst>
        </pc:spChg>
        <pc:spChg chg="del">
          <ac:chgData name="Gilsylvester Langstieh [Chillibreeze]" userId="b21e834c-0251-490c-a07a-3844b6601718" providerId="ADAL" clId="{EAFA4F31-5939-4EF3-A48F-07FFBA7C1B04}" dt="2020-06-22T16:02:12.514" v="18" actId="478"/>
          <ac:spMkLst>
            <pc:docMk/>
            <pc:sldMk cId="34192605" sldId="299"/>
            <ac:spMk id="117" creationId="{BE421E39-AFBD-4638-98ED-C32B1AABFF7E}"/>
          </ac:spMkLst>
        </pc:spChg>
        <pc:spChg chg="mod">
          <ac:chgData name="Gilsylvester Langstieh [Chillibreeze]" userId="b21e834c-0251-490c-a07a-3844b6601718" providerId="ADAL" clId="{EAFA4F31-5939-4EF3-A48F-07FFBA7C1B04}" dt="2020-06-22T16:03:39.930" v="20" actId="692"/>
          <ac:spMkLst>
            <pc:docMk/>
            <pc:sldMk cId="34192605" sldId="299"/>
            <ac:spMk id="118" creationId="{F5D38FDD-E2A8-45FA-9832-C19A24540CF7}"/>
          </ac:spMkLst>
        </pc:spChg>
        <pc:spChg chg="mod">
          <ac:chgData name="Gilsylvester Langstieh [Chillibreeze]" userId="b21e834c-0251-490c-a07a-3844b6601718" providerId="ADAL" clId="{EAFA4F31-5939-4EF3-A48F-07FFBA7C1B04}" dt="2020-06-22T16:01:39.202" v="13" actId="1037"/>
          <ac:spMkLst>
            <pc:docMk/>
            <pc:sldMk cId="34192605" sldId="299"/>
            <ac:spMk id="119" creationId="{1057435D-DD50-478F-A01A-BF04EA63D1DA}"/>
          </ac:spMkLst>
        </pc:spChg>
        <pc:spChg chg="del">
          <ac:chgData name="Gilsylvester Langstieh [Chillibreeze]" userId="b21e834c-0251-490c-a07a-3844b6601718" providerId="ADAL" clId="{EAFA4F31-5939-4EF3-A48F-07FFBA7C1B04}" dt="2020-06-22T16:02:01.954" v="16" actId="478"/>
          <ac:spMkLst>
            <pc:docMk/>
            <pc:sldMk cId="34192605" sldId="299"/>
            <ac:spMk id="143" creationId="{B783C934-5D5A-40F9-B42B-AE099365022A}"/>
          </ac:spMkLst>
        </pc:spChg>
        <pc:spChg chg="mod">
          <ac:chgData name="Gilsylvester Langstieh [Chillibreeze]" userId="b21e834c-0251-490c-a07a-3844b6601718" providerId="ADAL" clId="{EAFA4F31-5939-4EF3-A48F-07FFBA7C1B04}" dt="2020-06-22T16:03:39.930" v="20" actId="692"/>
          <ac:spMkLst>
            <pc:docMk/>
            <pc:sldMk cId="34192605" sldId="299"/>
            <ac:spMk id="144" creationId="{8CB57ECB-9AB4-41E0-BF0A-F771B189319D}"/>
          </ac:spMkLst>
        </pc:spChg>
        <pc:spChg chg="mod">
          <ac:chgData name="Gilsylvester Langstieh [Chillibreeze]" userId="b21e834c-0251-490c-a07a-3844b6601718" providerId="ADAL" clId="{EAFA4F31-5939-4EF3-A48F-07FFBA7C1B04}" dt="2020-06-22T16:02:04.517" v="17" actId="1076"/>
          <ac:spMkLst>
            <pc:docMk/>
            <pc:sldMk cId="34192605" sldId="299"/>
            <ac:spMk id="145" creationId="{737DD409-092A-4AD5-A46D-669EFEBF6B4A}"/>
          </ac:spMkLst>
        </pc:spChg>
      </pc:sldChg>
    </pc:docChg>
  </pc:docChgLst>
  <pc:docChgLst>
    <pc:chgData name="Travis Nesse" userId="7f5cd6f3-7534-4332-8f38-a3b44d62a5a5" providerId="ADAL" clId="{8BF50838-055A-49A8-B10D-770648504ADF}"/>
    <pc:docChg chg="undo custSel modSld">
      <pc:chgData name="Travis Nesse" userId="7f5cd6f3-7534-4332-8f38-a3b44d62a5a5" providerId="ADAL" clId="{8BF50838-055A-49A8-B10D-770648504ADF}" dt="2020-06-22T19:00:50.753" v="229" actId="478"/>
      <pc:docMkLst>
        <pc:docMk/>
      </pc:docMkLst>
      <pc:sldChg chg="addSp delSp modSp">
        <pc:chgData name="Travis Nesse" userId="7f5cd6f3-7534-4332-8f38-a3b44d62a5a5" providerId="ADAL" clId="{8BF50838-055A-49A8-B10D-770648504ADF}" dt="2020-06-22T19:00:50.753" v="229" actId="478"/>
        <pc:sldMkLst>
          <pc:docMk/>
          <pc:sldMk cId="34192605" sldId="299"/>
        </pc:sldMkLst>
        <pc:spChg chg="add mod">
          <ac:chgData name="Travis Nesse" userId="7f5cd6f3-7534-4332-8f38-a3b44d62a5a5" providerId="ADAL" clId="{8BF50838-055A-49A8-B10D-770648504ADF}" dt="2020-06-22T18:52:57.689" v="134" actId="1035"/>
          <ac:spMkLst>
            <pc:docMk/>
            <pc:sldMk cId="34192605" sldId="299"/>
            <ac:spMk id="2" creationId="{E3871B88-0C97-40A6-801D-4D20C126B137}"/>
          </ac:spMkLst>
        </pc:spChg>
        <pc:spChg chg="del mod">
          <ac:chgData name="Travis Nesse" userId="7f5cd6f3-7534-4332-8f38-a3b44d62a5a5" providerId="ADAL" clId="{8BF50838-055A-49A8-B10D-770648504ADF}" dt="2020-06-22T18:53:06.415" v="135" actId="478"/>
          <ac:spMkLst>
            <pc:docMk/>
            <pc:sldMk cId="34192605" sldId="299"/>
            <ac:spMk id="31" creationId="{0231A2A2-E696-49A8-962A-1D464EAA1F80}"/>
          </ac:spMkLst>
        </pc:spChg>
        <pc:spChg chg="mod">
          <ac:chgData name="Travis Nesse" userId="7f5cd6f3-7534-4332-8f38-a3b44d62a5a5" providerId="ADAL" clId="{8BF50838-055A-49A8-B10D-770648504ADF}" dt="2020-06-22T18:53:54.450" v="151" actId="20577"/>
          <ac:spMkLst>
            <pc:docMk/>
            <pc:sldMk cId="34192605" sldId="299"/>
            <ac:spMk id="36" creationId="{99013243-10BA-476A-BDA6-4C6EE7F46CE7}"/>
          </ac:spMkLst>
        </pc:spChg>
        <pc:spChg chg="mod">
          <ac:chgData name="Travis Nesse" userId="7f5cd6f3-7534-4332-8f38-a3b44d62a5a5" providerId="ADAL" clId="{8BF50838-055A-49A8-B10D-770648504ADF}" dt="2020-06-22T18:54:37.929" v="152" actId="20577"/>
          <ac:spMkLst>
            <pc:docMk/>
            <pc:sldMk cId="34192605" sldId="299"/>
            <ac:spMk id="38" creationId="{B42BA214-9DF2-47CF-AB96-18827C9F78E7}"/>
          </ac:spMkLst>
        </pc:spChg>
        <pc:spChg chg="mod">
          <ac:chgData name="Travis Nesse" userId="7f5cd6f3-7534-4332-8f38-a3b44d62a5a5" providerId="ADAL" clId="{8BF50838-055A-49A8-B10D-770648504ADF}" dt="2020-06-22T18:53:37.387" v="145" actId="20577"/>
          <ac:spMkLst>
            <pc:docMk/>
            <pc:sldMk cId="34192605" sldId="299"/>
            <ac:spMk id="42" creationId="{79D5A64C-4529-4387-8CF7-7EAB06D652E1}"/>
          </ac:spMkLst>
        </pc:spChg>
        <pc:spChg chg="mod">
          <ac:chgData name="Travis Nesse" userId="7f5cd6f3-7534-4332-8f38-a3b44d62a5a5" providerId="ADAL" clId="{8BF50838-055A-49A8-B10D-770648504ADF}" dt="2020-06-22T18:52:57.689" v="134" actId="1035"/>
          <ac:spMkLst>
            <pc:docMk/>
            <pc:sldMk cId="34192605" sldId="299"/>
            <ac:spMk id="43" creationId="{61AC86C9-D91C-47E0-AE0F-0EBF37909E42}"/>
          </ac:spMkLst>
        </pc:spChg>
        <pc:spChg chg="mod">
          <ac:chgData name="Travis Nesse" userId="7f5cd6f3-7534-4332-8f38-a3b44d62a5a5" providerId="ADAL" clId="{8BF50838-055A-49A8-B10D-770648504ADF}" dt="2020-06-22T18:52:57.689" v="134" actId="1035"/>
          <ac:spMkLst>
            <pc:docMk/>
            <pc:sldMk cId="34192605" sldId="299"/>
            <ac:spMk id="44" creationId="{04F1D088-8E2D-4073-BA65-0B0F12CBA321}"/>
          </ac:spMkLst>
        </pc:spChg>
        <pc:spChg chg="mod">
          <ac:chgData name="Travis Nesse" userId="7f5cd6f3-7534-4332-8f38-a3b44d62a5a5" providerId="ADAL" clId="{8BF50838-055A-49A8-B10D-770648504ADF}" dt="2020-06-22T19:00:48.001" v="228" actId="14100"/>
          <ac:spMkLst>
            <pc:docMk/>
            <pc:sldMk cId="34192605" sldId="299"/>
            <ac:spMk id="89" creationId="{FD465380-8DBD-4042-BE0B-5795DC0D8296}"/>
          </ac:spMkLst>
        </pc:spChg>
        <pc:spChg chg="add mod">
          <ac:chgData name="Travis Nesse" userId="7f5cd6f3-7534-4332-8f38-a3b44d62a5a5" providerId="ADAL" clId="{8BF50838-055A-49A8-B10D-770648504ADF}" dt="2020-06-22T18:52:57.689" v="134" actId="1035"/>
          <ac:spMkLst>
            <pc:docMk/>
            <pc:sldMk cId="34192605" sldId="299"/>
            <ac:spMk id="93" creationId="{81A8CE80-A40C-4EBA-B949-CC7D9D89911C}"/>
          </ac:spMkLst>
        </pc:spChg>
        <pc:spChg chg="add del mod">
          <ac:chgData name="Travis Nesse" userId="7f5cd6f3-7534-4332-8f38-a3b44d62a5a5" providerId="ADAL" clId="{8BF50838-055A-49A8-B10D-770648504ADF}" dt="2020-06-22T19:00:50.753" v="229" actId="478"/>
          <ac:spMkLst>
            <pc:docMk/>
            <pc:sldMk cId="34192605" sldId="299"/>
            <ac:spMk id="104" creationId="{D9064F45-D0F0-44A2-8F69-C99C755C26B3}"/>
          </ac:spMkLst>
        </pc:spChg>
        <pc:grpChg chg="add mod">
          <ac:chgData name="Travis Nesse" userId="7f5cd6f3-7534-4332-8f38-a3b44d62a5a5" providerId="ADAL" clId="{8BF50838-055A-49A8-B10D-770648504ADF}" dt="2020-06-22T18:52:41.409" v="126" actId="1076"/>
          <ac:grpSpMkLst>
            <pc:docMk/>
            <pc:sldMk cId="34192605" sldId="299"/>
            <ac:grpSpMk id="84" creationId="{2572ADD9-4DD2-4976-8FE9-DCD9917192B5}"/>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B_209BCD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2B_209BCD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2B_209BCDD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2B_209BCDD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2B_209BCDD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Successful organizations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27</c:v>
                </c:pt>
              </c:numCache>
            </c:numRef>
          </c:val>
          <c:extLst>
            <c:ext xmlns:c16="http://schemas.microsoft.com/office/drawing/2014/chart" uri="{C3380CC4-5D6E-409C-BE32-E72D297353CC}">
              <c16:uniqueId val="{00000000-78DD-42B2-971A-C93101F098A5}"/>
            </c:ext>
          </c:extLst>
        </c:ser>
        <c:ser>
          <c:idx val="1"/>
          <c:order val="1"/>
          <c:tx>
            <c:strRef>
              <c:f>Sheet1!$C$1</c:f>
              <c:strCache>
                <c:ptCount val="1"/>
                <c:pt idx="0">
                  <c:v>Not as successful organizations</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8DD-42B2-971A-C93101F098A5}"/>
              </c:ext>
            </c:extLst>
          </c:dPt>
          <c:cat>
            <c:numRef>
              <c:f>Sheet1!$A$2</c:f>
              <c:numCache>
                <c:formatCode>General</c:formatCode>
                <c:ptCount val="1"/>
              </c:numCache>
            </c:numRef>
          </c:cat>
          <c:val>
            <c:numRef>
              <c:f>Sheet1!$C$2</c:f>
              <c:numCache>
                <c:formatCode>General</c:formatCode>
                <c:ptCount val="1"/>
                <c:pt idx="0">
                  <c:v>37.700000000000003</c:v>
                </c:pt>
              </c:numCache>
            </c:numRef>
          </c:val>
          <c:extLst>
            <c:ext xmlns:c16="http://schemas.microsoft.com/office/drawing/2014/chart" uri="{C3380CC4-5D6E-409C-BE32-E72D297353CC}">
              <c16:uniqueId val="{00000001-78DD-42B2-971A-C93101F098A5}"/>
            </c:ext>
          </c:extLst>
        </c:ser>
        <c:dLbls>
          <c:showLegendKey val="0"/>
          <c:showVal val="0"/>
          <c:showCatName val="0"/>
          <c:showSerName val="0"/>
          <c:showPercent val="0"/>
          <c:showBubbleSize val="0"/>
        </c:dLbls>
        <c:gapWidth val="66"/>
        <c:overlap val="-89"/>
        <c:axId val="688465983"/>
        <c:axId val="1357830127"/>
      </c:barChart>
      <c:catAx>
        <c:axId val="688465983"/>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7830127"/>
        <c:crossesAt val="0"/>
        <c:auto val="1"/>
        <c:lblAlgn val="ctr"/>
        <c:lblOffset val="40"/>
        <c:tickLblSkip val="2"/>
        <c:tickMarkSkip val="1"/>
        <c:noMultiLvlLbl val="0"/>
      </c:catAx>
      <c:valAx>
        <c:axId val="1357830127"/>
        <c:scaling>
          <c:orientation val="minMax"/>
        </c:scaling>
        <c:delete val="0"/>
        <c:axPos val="r"/>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8465983"/>
        <c:crosses val="max"/>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Successful organizations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18.2</c:v>
                </c:pt>
              </c:numCache>
            </c:numRef>
          </c:val>
          <c:extLst>
            <c:ext xmlns:c16="http://schemas.microsoft.com/office/drawing/2014/chart" uri="{C3380CC4-5D6E-409C-BE32-E72D297353CC}">
              <c16:uniqueId val="{00000000-78DD-42B2-971A-C93101F098A5}"/>
            </c:ext>
          </c:extLst>
        </c:ser>
        <c:ser>
          <c:idx val="1"/>
          <c:order val="1"/>
          <c:tx>
            <c:strRef>
              <c:f>Sheet1!$C$1</c:f>
              <c:strCache>
                <c:ptCount val="1"/>
                <c:pt idx="0">
                  <c:v>Not as successful organizations</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8DD-42B2-971A-C93101F098A5}"/>
              </c:ext>
            </c:extLst>
          </c:dPt>
          <c:cat>
            <c:numRef>
              <c:f>Sheet1!$A$2</c:f>
              <c:numCache>
                <c:formatCode>General</c:formatCode>
                <c:ptCount val="1"/>
              </c:numCache>
            </c:numRef>
          </c:cat>
          <c:val>
            <c:numRef>
              <c:f>Sheet1!$C$2</c:f>
              <c:numCache>
                <c:formatCode>General</c:formatCode>
                <c:ptCount val="1"/>
                <c:pt idx="0">
                  <c:v>14</c:v>
                </c:pt>
              </c:numCache>
            </c:numRef>
          </c:val>
          <c:extLst>
            <c:ext xmlns:c16="http://schemas.microsoft.com/office/drawing/2014/chart" uri="{C3380CC4-5D6E-409C-BE32-E72D297353CC}">
              <c16:uniqueId val="{00000001-78DD-42B2-971A-C93101F098A5}"/>
            </c:ext>
          </c:extLst>
        </c:ser>
        <c:dLbls>
          <c:showLegendKey val="0"/>
          <c:showVal val="0"/>
          <c:showCatName val="0"/>
          <c:showSerName val="0"/>
          <c:showPercent val="0"/>
          <c:showBubbleSize val="0"/>
        </c:dLbls>
        <c:gapWidth val="66"/>
        <c:overlap val="-89"/>
        <c:axId val="688465983"/>
        <c:axId val="1357830127"/>
      </c:barChart>
      <c:catAx>
        <c:axId val="688465983"/>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7830127"/>
        <c:crossesAt val="0"/>
        <c:auto val="1"/>
        <c:lblAlgn val="ctr"/>
        <c:lblOffset val="40"/>
        <c:tickLblSkip val="2"/>
        <c:tickMarkSkip val="1"/>
        <c:noMultiLvlLbl val="0"/>
      </c:catAx>
      <c:valAx>
        <c:axId val="1357830127"/>
        <c:scaling>
          <c:orientation val="minMax"/>
        </c:scaling>
        <c:delete val="0"/>
        <c:axPos val="r"/>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8465983"/>
        <c:crosses val="max"/>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Successful organizations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15.5</c:v>
                </c:pt>
              </c:numCache>
            </c:numRef>
          </c:val>
          <c:extLst>
            <c:ext xmlns:c16="http://schemas.microsoft.com/office/drawing/2014/chart" uri="{C3380CC4-5D6E-409C-BE32-E72D297353CC}">
              <c16:uniqueId val="{00000000-78DD-42B2-971A-C93101F098A5}"/>
            </c:ext>
          </c:extLst>
        </c:ser>
        <c:ser>
          <c:idx val="1"/>
          <c:order val="1"/>
          <c:tx>
            <c:strRef>
              <c:f>Sheet1!$C$1</c:f>
              <c:strCache>
                <c:ptCount val="1"/>
                <c:pt idx="0">
                  <c:v>Not as successful organizations</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8DD-42B2-971A-C93101F098A5}"/>
              </c:ext>
            </c:extLst>
          </c:dPt>
          <c:cat>
            <c:numRef>
              <c:f>Sheet1!$A$2</c:f>
              <c:numCache>
                <c:formatCode>General</c:formatCode>
                <c:ptCount val="1"/>
              </c:numCache>
            </c:numRef>
          </c:cat>
          <c:val>
            <c:numRef>
              <c:f>Sheet1!$C$2</c:f>
              <c:numCache>
                <c:formatCode>General</c:formatCode>
                <c:ptCount val="1"/>
                <c:pt idx="0">
                  <c:v>13.8</c:v>
                </c:pt>
              </c:numCache>
            </c:numRef>
          </c:val>
          <c:extLst>
            <c:ext xmlns:c16="http://schemas.microsoft.com/office/drawing/2014/chart" uri="{C3380CC4-5D6E-409C-BE32-E72D297353CC}">
              <c16:uniqueId val="{00000001-78DD-42B2-971A-C93101F098A5}"/>
            </c:ext>
          </c:extLst>
        </c:ser>
        <c:dLbls>
          <c:showLegendKey val="0"/>
          <c:showVal val="0"/>
          <c:showCatName val="0"/>
          <c:showSerName val="0"/>
          <c:showPercent val="0"/>
          <c:showBubbleSize val="0"/>
        </c:dLbls>
        <c:gapWidth val="66"/>
        <c:overlap val="-89"/>
        <c:axId val="688465983"/>
        <c:axId val="1357830127"/>
      </c:barChart>
      <c:catAx>
        <c:axId val="688465983"/>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7830127"/>
        <c:crossesAt val="0"/>
        <c:auto val="1"/>
        <c:lblAlgn val="ctr"/>
        <c:lblOffset val="40"/>
        <c:tickLblSkip val="2"/>
        <c:tickMarkSkip val="1"/>
        <c:noMultiLvlLbl val="0"/>
      </c:catAx>
      <c:valAx>
        <c:axId val="1357830127"/>
        <c:scaling>
          <c:orientation val="minMax"/>
        </c:scaling>
        <c:delete val="0"/>
        <c:axPos val="r"/>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8465983"/>
        <c:crosses val="max"/>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Successful organizations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14.9</c:v>
                </c:pt>
              </c:numCache>
            </c:numRef>
          </c:val>
          <c:extLst>
            <c:ext xmlns:c16="http://schemas.microsoft.com/office/drawing/2014/chart" uri="{C3380CC4-5D6E-409C-BE32-E72D297353CC}">
              <c16:uniqueId val="{00000000-78DD-42B2-971A-C93101F098A5}"/>
            </c:ext>
          </c:extLst>
        </c:ser>
        <c:ser>
          <c:idx val="1"/>
          <c:order val="1"/>
          <c:tx>
            <c:strRef>
              <c:f>Sheet1!$C$1</c:f>
              <c:strCache>
                <c:ptCount val="1"/>
                <c:pt idx="0">
                  <c:v>Not as successful organizations</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8DD-42B2-971A-C93101F098A5}"/>
              </c:ext>
            </c:extLst>
          </c:dPt>
          <c:cat>
            <c:numRef>
              <c:f>Sheet1!$A$2</c:f>
              <c:numCache>
                <c:formatCode>General</c:formatCode>
                <c:ptCount val="1"/>
              </c:numCache>
            </c:numRef>
          </c:cat>
          <c:val>
            <c:numRef>
              <c:f>Sheet1!$C$2</c:f>
              <c:numCache>
                <c:formatCode>General</c:formatCode>
                <c:ptCount val="1"/>
                <c:pt idx="0">
                  <c:v>13.8</c:v>
                </c:pt>
              </c:numCache>
            </c:numRef>
          </c:val>
          <c:extLst>
            <c:ext xmlns:c16="http://schemas.microsoft.com/office/drawing/2014/chart" uri="{C3380CC4-5D6E-409C-BE32-E72D297353CC}">
              <c16:uniqueId val="{00000001-78DD-42B2-971A-C93101F098A5}"/>
            </c:ext>
          </c:extLst>
        </c:ser>
        <c:dLbls>
          <c:showLegendKey val="0"/>
          <c:showVal val="0"/>
          <c:showCatName val="0"/>
          <c:showSerName val="0"/>
          <c:showPercent val="0"/>
          <c:showBubbleSize val="0"/>
        </c:dLbls>
        <c:gapWidth val="66"/>
        <c:overlap val="-89"/>
        <c:axId val="688465983"/>
        <c:axId val="1357830127"/>
      </c:barChart>
      <c:catAx>
        <c:axId val="688465983"/>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7830127"/>
        <c:crossesAt val="0"/>
        <c:auto val="1"/>
        <c:lblAlgn val="ctr"/>
        <c:lblOffset val="40"/>
        <c:tickLblSkip val="2"/>
        <c:tickMarkSkip val="1"/>
        <c:noMultiLvlLbl val="0"/>
      </c:catAx>
      <c:valAx>
        <c:axId val="1357830127"/>
        <c:scaling>
          <c:orientation val="minMax"/>
        </c:scaling>
        <c:delete val="0"/>
        <c:axPos val="r"/>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8465983"/>
        <c:crosses val="max"/>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Successful organizations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23</c:v>
                </c:pt>
              </c:numCache>
            </c:numRef>
          </c:val>
          <c:extLst>
            <c:ext xmlns:c16="http://schemas.microsoft.com/office/drawing/2014/chart" uri="{C3380CC4-5D6E-409C-BE32-E72D297353CC}">
              <c16:uniqueId val="{00000000-78DD-42B2-971A-C93101F098A5}"/>
            </c:ext>
          </c:extLst>
        </c:ser>
        <c:ser>
          <c:idx val="1"/>
          <c:order val="1"/>
          <c:tx>
            <c:strRef>
              <c:f>Sheet1!$C$1</c:f>
              <c:strCache>
                <c:ptCount val="1"/>
                <c:pt idx="0">
                  <c:v>Not as successful organizations</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78DD-42B2-971A-C93101F098A5}"/>
              </c:ext>
            </c:extLst>
          </c:dPt>
          <c:cat>
            <c:numRef>
              <c:f>Sheet1!$A$2</c:f>
              <c:numCache>
                <c:formatCode>General</c:formatCode>
                <c:ptCount val="1"/>
              </c:numCache>
            </c:numRef>
          </c:cat>
          <c:val>
            <c:numRef>
              <c:f>Sheet1!$C$2</c:f>
              <c:numCache>
                <c:formatCode>General</c:formatCode>
                <c:ptCount val="1"/>
                <c:pt idx="0">
                  <c:v>15.5</c:v>
                </c:pt>
              </c:numCache>
            </c:numRef>
          </c:val>
          <c:extLst>
            <c:ext xmlns:c16="http://schemas.microsoft.com/office/drawing/2014/chart" uri="{C3380CC4-5D6E-409C-BE32-E72D297353CC}">
              <c16:uniqueId val="{00000001-78DD-42B2-971A-C93101F098A5}"/>
            </c:ext>
          </c:extLst>
        </c:ser>
        <c:dLbls>
          <c:showLegendKey val="0"/>
          <c:showVal val="0"/>
          <c:showCatName val="0"/>
          <c:showSerName val="0"/>
          <c:showPercent val="0"/>
          <c:showBubbleSize val="0"/>
        </c:dLbls>
        <c:gapWidth val="66"/>
        <c:overlap val="-89"/>
        <c:axId val="688465983"/>
        <c:axId val="1357830127"/>
      </c:barChart>
      <c:catAx>
        <c:axId val="688465983"/>
        <c:scaling>
          <c:orientation val="minMax"/>
        </c:scaling>
        <c:delete val="0"/>
        <c:axPos val="b"/>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7830127"/>
        <c:crossesAt val="0"/>
        <c:auto val="1"/>
        <c:lblAlgn val="ctr"/>
        <c:lblOffset val="40"/>
        <c:tickLblSkip val="2"/>
        <c:tickMarkSkip val="1"/>
        <c:noMultiLvlLbl val="0"/>
      </c:catAx>
      <c:valAx>
        <c:axId val="1357830127"/>
        <c:scaling>
          <c:orientation val="minMax"/>
        </c:scaling>
        <c:delete val="0"/>
        <c:axPos val="r"/>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8465983"/>
        <c:crosses val="max"/>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6/22/2020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6/22/2020</a:t>
            </a:fld>
            <a:endParaRPr lang="en-US"/>
          </a:p>
        </p:txBody>
      </p:sp>
      <p:sp>
        <p:nvSpPr>
          <p:cNvPr id="4" name="Slide Image Placeholder 3"/>
          <p:cNvSpPr>
            <a:spLocks noGrp="1" noRot="1" noChangeAspect="1"/>
          </p:cNvSpPr>
          <p:nvPr>
            <p:ph type="sldImg" idx="2"/>
          </p:nvPr>
        </p:nvSpPr>
        <p:spPr>
          <a:xfrm>
            <a:off x="2403475" y="1162050"/>
            <a:ext cx="205105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3475" y="1162050"/>
            <a:ext cx="205105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2385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796232"/>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569" userDrawn="1">
          <p15:clr>
            <a:srgbClr val="5ACBF0"/>
          </p15:clr>
        </p15:guide>
        <p15:guide id="29" orient="horz" pos="2204" userDrawn="1">
          <p15:clr>
            <a:srgbClr val="5ACBF0"/>
          </p15:clr>
        </p15:guide>
        <p15:guide id="30" orient="horz" pos="500"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92484"/>
            <a:ext cx="7024307" cy="232525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5" y="3550309"/>
            <a:ext cx="7024307" cy="397608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18872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1" y="2"/>
            <a:ext cx="373075" cy="101437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marL="0" marR="0" lvl="0" indent="0" algn="ctr" defTabSz="2536010" rtl="0" eaLnBrk="1" fontAlgn="base" latinLnBrk="0" hangingPunct="1">
              <a:lnSpc>
                <a:spcPct val="90000"/>
              </a:lnSpc>
              <a:spcBef>
                <a:spcPct val="0"/>
              </a:spcBef>
              <a:spcAft>
                <a:spcPct val="0"/>
              </a:spcAft>
              <a:buClrTx/>
              <a:buSzTx/>
              <a:buFontTx/>
              <a:buNone/>
              <a:tabLst/>
              <a:defRPr/>
            </a:pPr>
            <a:endParaRPr kumimoji="0" lang="en-US" sz="65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1"/>
            <a:ext cx="186538" cy="5071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marL="0" marR="0" lvl="0" indent="0" algn="ctr" defTabSz="2536010" rtl="0" eaLnBrk="1" fontAlgn="base" latinLnBrk="0" hangingPunct="1">
              <a:lnSpc>
                <a:spcPct val="90000"/>
              </a:lnSpc>
              <a:spcBef>
                <a:spcPct val="0"/>
              </a:spcBef>
              <a:spcAft>
                <a:spcPct val="0"/>
              </a:spcAft>
              <a:buClrTx/>
              <a:buSzTx/>
              <a:buFontTx/>
              <a:buNone/>
              <a:tabLst/>
              <a:defRPr/>
            </a:pPr>
            <a:endParaRPr kumimoji="0" lang="en-US" sz="65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508058" y="2446997"/>
            <a:ext cx="6285684" cy="1391690"/>
          </a:xfrm>
          <a:prstGeom prst="rect">
            <a:avLst/>
          </a:prstGeom>
        </p:spPr>
      </p:pic>
    </p:spTree>
    <p:extLst>
      <p:ext uri="{BB962C8B-B14F-4D97-AF65-F5344CB8AC3E}">
        <p14:creationId xmlns:p14="http://schemas.microsoft.com/office/powerpoint/2010/main" val="4132046506"/>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2536744" rtl="0" eaLnBrk="1" latinLnBrk="0" hangingPunct="1">
        <a:lnSpc>
          <a:spcPct val="100000"/>
        </a:lnSpc>
        <a:spcBef>
          <a:spcPct val="0"/>
        </a:spcBef>
        <a:buNone/>
        <a:defRPr lang="en-US" sz="7555" b="0" kern="1200" cap="none" spc="-136" baseline="0" dirty="0" smtClean="0">
          <a:ln w="3175">
            <a:noFill/>
          </a:ln>
          <a:solidFill>
            <a:schemeClr val="tx1"/>
          </a:solidFill>
          <a:effectLst/>
          <a:latin typeface="+mj-lt"/>
          <a:ea typeface="+mn-ea"/>
          <a:cs typeface="Segoe UI" pitchFamily="34" charset="0"/>
        </a:defRPr>
      </a:lvl1pPr>
    </p:titleStyle>
    <p:bodyStyle>
      <a:lvl1pPr marL="621716"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66" kern="1200" spc="0" baseline="0">
          <a:solidFill>
            <a:schemeClr val="tx1"/>
          </a:solidFill>
          <a:latin typeface="+mn-lt"/>
          <a:ea typeface="+mn-ea"/>
          <a:cs typeface="Segoe UI" panose="020B0502040204020203" pitchFamily="34" charset="0"/>
        </a:defRPr>
      </a:lvl1pPr>
      <a:lvl2pPr marL="1243431"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778" kern="1200" spc="0" baseline="0">
          <a:solidFill>
            <a:schemeClr val="tx1"/>
          </a:solidFill>
          <a:latin typeface="+mn-lt"/>
          <a:ea typeface="+mn-ea"/>
          <a:cs typeface="+mn-cs"/>
        </a:defRPr>
      </a:lvl2pPr>
      <a:lvl3pPr marL="1787431" marR="0" indent="-54400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022" kern="1200" spc="0" baseline="0">
          <a:solidFill>
            <a:schemeClr val="tx1"/>
          </a:solidFill>
          <a:latin typeface="+mn-lt"/>
          <a:ea typeface="+mn-ea"/>
          <a:cs typeface="+mn-cs"/>
        </a:defRPr>
      </a:lvl3pPr>
      <a:lvl4pPr marL="2292575" marR="0" indent="-492191"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4pPr>
      <a:lvl5pPr marL="2784767" marR="0" indent="-45765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5pPr>
      <a:lvl6pPr marL="6976046"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6pPr>
      <a:lvl7pPr marL="8244420"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7pPr>
      <a:lvl8pPr marL="9512793"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8pPr>
      <a:lvl9pPr marL="10781168"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9pPr>
    </p:bodyStyle>
    <p:otherStyle>
      <a:defPPr>
        <a:defRPr lang="en-US"/>
      </a:defPPr>
      <a:lvl1pPr marL="0" algn="l" defTabSz="2536744" rtl="0" eaLnBrk="1" latinLnBrk="0" hangingPunct="1">
        <a:defRPr sz="4896" kern="1200">
          <a:solidFill>
            <a:schemeClr val="tx1"/>
          </a:solidFill>
          <a:latin typeface="+mn-lt"/>
          <a:ea typeface="+mn-ea"/>
          <a:cs typeface="+mn-cs"/>
        </a:defRPr>
      </a:lvl1pPr>
      <a:lvl2pPr marL="1268373" algn="l" defTabSz="2536744" rtl="0" eaLnBrk="1" latinLnBrk="0" hangingPunct="1">
        <a:defRPr sz="4896" kern="1200">
          <a:solidFill>
            <a:schemeClr val="tx1"/>
          </a:solidFill>
          <a:latin typeface="+mn-lt"/>
          <a:ea typeface="+mn-ea"/>
          <a:cs typeface="+mn-cs"/>
        </a:defRPr>
      </a:lvl2pPr>
      <a:lvl3pPr marL="2536744" algn="l" defTabSz="2536744" rtl="0" eaLnBrk="1" latinLnBrk="0" hangingPunct="1">
        <a:defRPr sz="4896" kern="1200">
          <a:solidFill>
            <a:schemeClr val="tx1"/>
          </a:solidFill>
          <a:latin typeface="+mn-lt"/>
          <a:ea typeface="+mn-ea"/>
          <a:cs typeface="+mn-cs"/>
        </a:defRPr>
      </a:lvl3pPr>
      <a:lvl4pPr marL="3805117" algn="l" defTabSz="2536744" rtl="0" eaLnBrk="1" latinLnBrk="0" hangingPunct="1">
        <a:defRPr sz="4896" kern="1200">
          <a:solidFill>
            <a:schemeClr val="tx1"/>
          </a:solidFill>
          <a:latin typeface="+mn-lt"/>
          <a:ea typeface="+mn-ea"/>
          <a:cs typeface="+mn-cs"/>
        </a:defRPr>
      </a:lvl4pPr>
      <a:lvl5pPr marL="5073489" algn="l" defTabSz="2536744" rtl="0" eaLnBrk="1" latinLnBrk="0" hangingPunct="1">
        <a:defRPr sz="4896" kern="1200">
          <a:solidFill>
            <a:schemeClr val="tx1"/>
          </a:solidFill>
          <a:latin typeface="+mn-lt"/>
          <a:ea typeface="+mn-ea"/>
          <a:cs typeface="+mn-cs"/>
        </a:defRPr>
      </a:lvl5pPr>
      <a:lvl6pPr marL="6341864" algn="l" defTabSz="2536744" rtl="0" eaLnBrk="1" latinLnBrk="0" hangingPunct="1">
        <a:defRPr sz="4896" kern="1200">
          <a:solidFill>
            <a:schemeClr val="tx1"/>
          </a:solidFill>
          <a:latin typeface="+mn-lt"/>
          <a:ea typeface="+mn-ea"/>
          <a:cs typeface="+mn-cs"/>
        </a:defRPr>
      </a:lvl6pPr>
      <a:lvl7pPr marL="7610234" algn="l" defTabSz="2536744" rtl="0" eaLnBrk="1" latinLnBrk="0" hangingPunct="1">
        <a:defRPr sz="4896" kern="1200">
          <a:solidFill>
            <a:schemeClr val="tx1"/>
          </a:solidFill>
          <a:latin typeface="+mn-lt"/>
          <a:ea typeface="+mn-ea"/>
          <a:cs typeface="+mn-cs"/>
        </a:defRPr>
      </a:lvl7pPr>
      <a:lvl8pPr marL="8878607" algn="l" defTabSz="2536744" rtl="0" eaLnBrk="1" latinLnBrk="0" hangingPunct="1">
        <a:defRPr sz="4896" kern="1200">
          <a:solidFill>
            <a:schemeClr val="tx1"/>
          </a:solidFill>
          <a:latin typeface="+mn-lt"/>
          <a:ea typeface="+mn-ea"/>
          <a:cs typeface="+mn-cs"/>
        </a:defRPr>
      </a:lvl8pPr>
      <a:lvl9pPr marL="10146981" algn="l" defTabSz="2536744" rtl="0" eaLnBrk="1" latinLnBrk="0" hangingPunct="1">
        <a:defRPr sz="489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640" userDrawn="1">
          <p15:clr>
            <a:srgbClr val="C35EA4"/>
          </p15:clr>
        </p15:guide>
        <p15:guide id="26" orient="horz" pos="1414" userDrawn="1">
          <p15:clr>
            <a:srgbClr val="C35EA4"/>
          </p15:clr>
        </p15:guide>
        <p15:guide id="27" orient="horz" pos="215" userDrawn="1">
          <p15:clr>
            <a:srgbClr val="A4A3A4"/>
          </p15:clr>
        </p15:guide>
        <p15:guide id="28" pos="118" userDrawn="1">
          <p15:clr>
            <a:srgbClr val="A4A3A4"/>
          </p15:clr>
        </p15:guide>
        <p15:guide id="29" orient="horz" pos="7271"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chart" Target="../charts/chart5.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chart" Target="../charts/chart4.xml"/><Relationship Id="rId5" Type="http://schemas.openxmlformats.org/officeDocument/2006/relationships/oleObject" Target="../embeddings/oleObject1.bin"/><Relationship Id="rId10" Type="http://schemas.openxmlformats.org/officeDocument/2006/relationships/chart" Target="../charts/chart3.xml"/><Relationship Id="rId4" Type="http://schemas.openxmlformats.org/officeDocument/2006/relationships/notesSlide" Target="../notesSlides/notesSlide1.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4" name="Graphic 6">
            <a:extLst>
              <a:ext uri="{FF2B5EF4-FFF2-40B4-BE49-F238E27FC236}">
                <a16:creationId xmlns:a16="http://schemas.microsoft.com/office/drawing/2014/main" id="{DB435BCD-87AE-4714-91B9-4E0975B38FFA}"/>
              </a:ext>
            </a:extLst>
          </p:cNvPr>
          <p:cNvSpPr/>
          <p:nvPr/>
        </p:nvSpPr>
        <p:spPr>
          <a:xfrm>
            <a:off x="4021701" y="8361745"/>
            <a:ext cx="3383280" cy="2743200"/>
          </a:xfrm>
          <a:prstGeom prst="rect">
            <a:avLst/>
          </a:prstGeom>
          <a:solidFill>
            <a:schemeClr val="bg1"/>
          </a:solidFill>
          <a:ln w="9525" cap="flat">
            <a:noFill/>
            <a:prstDash val="solid"/>
            <a:miter/>
          </a:ln>
          <a:effectLst>
            <a:outerShdw blurRad="50800" dist="38100" dir="2700000" algn="tl" rotWithShape="0">
              <a:prstClr val="black">
                <a:alpha val="40000"/>
              </a:prstClr>
            </a:outerShdw>
          </a:effectLst>
        </p:spPr>
        <p:txBody>
          <a:bodyPr lIns="91440" tIns="0" rIns="91440" bIns="274320" rtlCol="0" anchor="b" anchorCtr="0"/>
          <a:lstStyle/>
          <a:p>
            <a:pPr algn="ctr">
              <a:spcAft>
                <a:spcPts val="600"/>
              </a:spcAft>
            </a:pPr>
            <a:r>
              <a:rPr lang="en-US" sz="1400"/>
              <a:t>Delivering personalized</a:t>
            </a:r>
            <a:br>
              <a:rPr lang="en-US" sz="1400"/>
            </a:br>
            <a:r>
              <a:rPr lang="en-US" sz="1400"/>
              <a:t>content to prospects</a:t>
            </a:r>
            <a:endParaRPr lang="en-US" sz="1400" baseline="30000"/>
          </a:p>
        </p:txBody>
      </p:sp>
      <p:sp>
        <p:nvSpPr>
          <p:cNvPr id="142" name="Freeform: Shape 141">
            <a:extLst>
              <a:ext uri="{FF2B5EF4-FFF2-40B4-BE49-F238E27FC236}">
                <a16:creationId xmlns:a16="http://schemas.microsoft.com/office/drawing/2014/main" id="{82090404-EBC7-4A37-A1EC-C1A507FF0BA3}"/>
              </a:ext>
            </a:extLst>
          </p:cNvPr>
          <p:cNvSpPr/>
          <p:nvPr/>
        </p:nvSpPr>
        <p:spPr>
          <a:xfrm>
            <a:off x="4918524" y="8719618"/>
            <a:ext cx="600692" cy="412232"/>
          </a:xfrm>
          <a:custGeom>
            <a:avLst/>
            <a:gdLst>
              <a:gd name="connsiteX0" fmla="*/ 0 w 600692"/>
              <a:gd name="connsiteY0" fmla="*/ 0 h 288981"/>
              <a:gd name="connsiteX1" fmla="*/ 115457 w 600692"/>
              <a:gd name="connsiteY1" fmla="*/ 0 h 288981"/>
              <a:gd name="connsiteX2" fmla="*/ 157733 w 600692"/>
              <a:gd name="connsiteY2" fmla="*/ 0 h 288981"/>
              <a:gd name="connsiteX3" fmla="*/ 257859 w 600692"/>
              <a:gd name="connsiteY3" fmla="*/ 0 h 288981"/>
              <a:gd name="connsiteX4" fmla="*/ 273190 w 600692"/>
              <a:gd name="connsiteY4" fmla="*/ 0 h 288981"/>
              <a:gd name="connsiteX5" fmla="*/ 415592 w 600692"/>
              <a:gd name="connsiteY5" fmla="*/ 0 h 288981"/>
              <a:gd name="connsiteX6" fmla="*/ 600692 w 600692"/>
              <a:gd name="connsiteY6" fmla="*/ 288981 h 288981"/>
              <a:gd name="connsiteX7" fmla="*/ 458290 w 600692"/>
              <a:gd name="connsiteY7" fmla="*/ 288981 h 288981"/>
              <a:gd name="connsiteX8" fmla="*/ 442960 w 600692"/>
              <a:gd name="connsiteY8" fmla="*/ 288981 h 288981"/>
              <a:gd name="connsiteX9" fmla="*/ 342833 w 600692"/>
              <a:gd name="connsiteY9" fmla="*/ 288981 h 288981"/>
              <a:gd name="connsiteX10" fmla="*/ 300558 w 600692"/>
              <a:gd name="connsiteY10" fmla="*/ 288981 h 288981"/>
              <a:gd name="connsiteX11" fmla="*/ 185100 w 600692"/>
              <a:gd name="connsiteY11" fmla="*/ 288981 h 28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692" h="288981">
                <a:moveTo>
                  <a:pt x="0" y="0"/>
                </a:moveTo>
                <a:lnTo>
                  <a:pt x="115457" y="0"/>
                </a:lnTo>
                <a:lnTo>
                  <a:pt x="157733" y="0"/>
                </a:lnTo>
                <a:lnTo>
                  <a:pt x="257859" y="0"/>
                </a:lnTo>
                <a:lnTo>
                  <a:pt x="273190" y="0"/>
                </a:lnTo>
                <a:lnTo>
                  <a:pt x="415592" y="0"/>
                </a:lnTo>
                <a:lnTo>
                  <a:pt x="600692" y="288981"/>
                </a:lnTo>
                <a:lnTo>
                  <a:pt x="458290" y="288981"/>
                </a:lnTo>
                <a:lnTo>
                  <a:pt x="442960" y="288981"/>
                </a:lnTo>
                <a:lnTo>
                  <a:pt x="342833" y="288981"/>
                </a:lnTo>
                <a:lnTo>
                  <a:pt x="300558" y="288981"/>
                </a:lnTo>
                <a:lnTo>
                  <a:pt x="185100" y="288981"/>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42" name="Graphic 6">
            <a:extLst>
              <a:ext uri="{FF2B5EF4-FFF2-40B4-BE49-F238E27FC236}">
                <a16:creationId xmlns:a16="http://schemas.microsoft.com/office/drawing/2014/main" id="{79D5A64C-4529-4387-8CF7-7EAB06D652E1}"/>
              </a:ext>
            </a:extLst>
          </p:cNvPr>
          <p:cNvSpPr/>
          <p:nvPr/>
        </p:nvSpPr>
        <p:spPr>
          <a:xfrm>
            <a:off x="392685" y="8361745"/>
            <a:ext cx="3383280" cy="2743200"/>
          </a:xfrm>
          <a:prstGeom prst="rect">
            <a:avLst/>
          </a:prstGeom>
          <a:solidFill>
            <a:schemeClr val="bg1"/>
          </a:solidFill>
          <a:ln w="9525" cap="flat">
            <a:noFill/>
            <a:prstDash val="solid"/>
            <a:miter/>
          </a:ln>
          <a:effectLst>
            <a:outerShdw blurRad="50800" dist="38100" dir="2700000" algn="tl" rotWithShape="0">
              <a:prstClr val="black">
                <a:alpha val="40000"/>
              </a:prstClr>
            </a:outerShdw>
          </a:effectLst>
        </p:spPr>
        <p:txBody>
          <a:bodyPr lIns="91440" tIns="0" rIns="91440" bIns="91440" rtlCol="0" anchor="b" anchorCtr="0"/>
          <a:lstStyle/>
          <a:p>
            <a:pPr algn="ctr">
              <a:spcAft>
                <a:spcPts val="600"/>
              </a:spcAft>
            </a:pPr>
            <a:r>
              <a:rPr lang="en-US" sz="1400"/>
              <a:t>Providing access to social data to </a:t>
            </a:r>
            <a:br>
              <a:rPr lang="en-US" sz="1400"/>
            </a:br>
            <a:r>
              <a:rPr lang="en-US" sz="1400"/>
              <a:t>gain insights about the prospect </a:t>
            </a:r>
            <a:br>
              <a:rPr lang="en-US" sz="1400"/>
            </a:br>
            <a:r>
              <a:rPr lang="en-US" sz="1400"/>
              <a:t>and their organization</a:t>
            </a:r>
            <a:endParaRPr lang="en-US" sz="1400" baseline="30000"/>
          </a:p>
        </p:txBody>
      </p:sp>
      <p:sp>
        <p:nvSpPr>
          <p:cNvPr id="116" name="Freeform: Shape 115">
            <a:extLst>
              <a:ext uri="{FF2B5EF4-FFF2-40B4-BE49-F238E27FC236}">
                <a16:creationId xmlns:a16="http://schemas.microsoft.com/office/drawing/2014/main" id="{A61A719B-EB4C-4386-A5BB-18CE556EC22A}"/>
              </a:ext>
            </a:extLst>
          </p:cNvPr>
          <p:cNvSpPr/>
          <p:nvPr/>
        </p:nvSpPr>
        <p:spPr>
          <a:xfrm>
            <a:off x="1285950" y="8782894"/>
            <a:ext cx="600692" cy="412232"/>
          </a:xfrm>
          <a:custGeom>
            <a:avLst/>
            <a:gdLst>
              <a:gd name="connsiteX0" fmla="*/ 0 w 600692"/>
              <a:gd name="connsiteY0" fmla="*/ 0 h 288981"/>
              <a:gd name="connsiteX1" fmla="*/ 115457 w 600692"/>
              <a:gd name="connsiteY1" fmla="*/ 0 h 288981"/>
              <a:gd name="connsiteX2" fmla="*/ 157733 w 600692"/>
              <a:gd name="connsiteY2" fmla="*/ 0 h 288981"/>
              <a:gd name="connsiteX3" fmla="*/ 257859 w 600692"/>
              <a:gd name="connsiteY3" fmla="*/ 0 h 288981"/>
              <a:gd name="connsiteX4" fmla="*/ 273190 w 600692"/>
              <a:gd name="connsiteY4" fmla="*/ 0 h 288981"/>
              <a:gd name="connsiteX5" fmla="*/ 415592 w 600692"/>
              <a:gd name="connsiteY5" fmla="*/ 0 h 288981"/>
              <a:gd name="connsiteX6" fmla="*/ 600692 w 600692"/>
              <a:gd name="connsiteY6" fmla="*/ 288981 h 288981"/>
              <a:gd name="connsiteX7" fmla="*/ 458290 w 600692"/>
              <a:gd name="connsiteY7" fmla="*/ 288981 h 288981"/>
              <a:gd name="connsiteX8" fmla="*/ 442960 w 600692"/>
              <a:gd name="connsiteY8" fmla="*/ 288981 h 288981"/>
              <a:gd name="connsiteX9" fmla="*/ 342833 w 600692"/>
              <a:gd name="connsiteY9" fmla="*/ 288981 h 288981"/>
              <a:gd name="connsiteX10" fmla="*/ 300558 w 600692"/>
              <a:gd name="connsiteY10" fmla="*/ 288981 h 288981"/>
              <a:gd name="connsiteX11" fmla="*/ 185100 w 600692"/>
              <a:gd name="connsiteY11" fmla="*/ 288981 h 28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692" h="288981">
                <a:moveTo>
                  <a:pt x="0" y="0"/>
                </a:moveTo>
                <a:lnTo>
                  <a:pt x="115457" y="0"/>
                </a:lnTo>
                <a:lnTo>
                  <a:pt x="157733" y="0"/>
                </a:lnTo>
                <a:lnTo>
                  <a:pt x="257859" y="0"/>
                </a:lnTo>
                <a:lnTo>
                  <a:pt x="273190" y="0"/>
                </a:lnTo>
                <a:lnTo>
                  <a:pt x="415592" y="0"/>
                </a:lnTo>
                <a:lnTo>
                  <a:pt x="600692" y="288981"/>
                </a:lnTo>
                <a:lnTo>
                  <a:pt x="458290" y="288981"/>
                </a:lnTo>
                <a:lnTo>
                  <a:pt x="442960" y="288981"/>
                </a:lnTo>
                <a:lnTo>
                  <a:pt x="342833" y="288981"/>
                </a:lnTo>
                <a:lnTo>
                  <a:pt x="300558" y="288981"/>
                </a:lnTo>
                <a:lnTo>
                  <a:pt x="185100" y="288981"/>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36" name="Graphic 6">
            <a:extLst>
              <a:ext uri="{FF2B5EF4-FFF2-40B4-BE49-F238E27FC236}">
                <a16:creationId xmlns:a16="http://schemas.microsoft.com/office/drawing/2014/main" id="{99013243-10BA-476A-BDA6-4C6EE7F46CE7}"/>
              </a:ext>
            </a:extLst>
          </p:cNvPr>
          <p:cNvSpPr/>
          <p:nvPr/>
        </p:nvSpPr>
        <p:spPr>
          <a:xfrm>
            <a:off x="4021701" y="5495293"/>
            <a:ext cx="3383280" cy="2743200"/>
          </a:xfrm>
          <a:prstGeom prst="rect">
            <a:avLst/>
          </a:prstGeom>
          <a:solidFill>
            <a:schemeClr val="bg1"/>
          </a:solidFill>
          <a:ln w="9525" cap="flat">
            <a:noFill/>
            <a:prstDash val="solid"/>
            <a:miter/>
          </a:ln>
          <a:effectLst>
            <a:outerShdw blurRad="50800" dist="38100" dir="2700000" algn="tl" rotWithShape="0">
              <a:prstClr val="black">
                <a:alpha val="40000"/>
              </a:prstClr>
            </a:outerShdw>
          </a:effectLst>
        </p:spPr>
        <p:txBody>
          <a:bodyPr lIns="91440" tIns="0" rIns="91440" bIns="91440" rtlCol="0" anchor="b" anchorCtr="0"/>
          <a:lstStyle/>
          <a:p>
            <a:pPr algn="ctr">
              <a:spcAft>
                <a:spcPts val="600"/>
              </a:spcAft>
            </a:pPr>
            <a:r>
              <a:rPr lang="en-US" sz="1400"/>
              <a:t>Using interaction data to help</a:t>
            </a:r>
            <a:br>
              <a:rPr lang="en-US" sz="1400"/>
            </a:br>
            <a:r>
              <a:rPr lang="en-US" sz="1400"/>
              <a:t>determine next best step to take</a:t>
            </a:r>
            <a:br>
              <a:rPr lang="en-US" sz="1400"/>
            </a:br>
            <a:r>
              <a:rPr lang="en-US" sz="1400"/>
              <a:t> in the sales process</a:t>
            </a:r>
            <a:endParaRPr lang="en-US" sz="1400" baseline="30000"/>
          </a:p>
        </p:txBody>
      </p:sp>
      <p:sp>
        <p:nvSpPr>
          <p:cNvPr id="103" name="Freeform: Shape 102">
            <a:extLst>
              <a:ext uri="{FF2B5EF4-FFF2-40B4-BE49-F238E27FC236}">
                <a16:creationId xmlns:a16="http://schemas.microsoft.com/office/drawing/2014/main" id="{1DAB2506-CD09-4613-8353-66AD583FE82C}"/>
              </a:ext>
            </a:extLst>
          </p:cNvPr>
          <p:cNvSpPr/>
          <p:nvPr/>
        </p:nvSpPr>
        <p:spPr>
          <a:xfrm>
            <a:off x="4926144" y="5990082"/>
            <a:ext cx="600692" cy="380813"/>
          </a:xfrm>
          <a:custGeom>
            <a:avLst/>
            <a:gdLst>
              <a:gd name="connsiteX0" fmla="*/ 0 w 600692"/>
              <a:gd name="connsiteY0" fmla="*/ 0 h 288981"/>
              <a:gd name="connsiteX1" fmla="*/ 115457 w 600692"/>
              <a:gd name="connsiteY1" fmla="*/ 0 h 288981"/>
              <a:gd name="connsiteX2" fmla="*/ 157733 w 600692"/>
              <a:gd name="connsiteY2" fmla="*/ 0 h 288981"/>
              <a:gd name="connsiteX3" fmla="*/ 257859 w 600692"/>
              <a:gd name="connsiteY3" fmla="*/ 0 h 288981"/>
              <a:gd name="connsiteX4" fmla="*/ 273190 w 600692"/>
              <a:gd name="connsiteY4" fmla="*/ 0 h 288981"/>
              <a:gd name="connsiteX5" fmla="*/ 415592 w 600692"/>
              <a:gd name="connsiteY5" fmla="*/ 0 h 288981"/>
              <a:gd name="connsiteX6" fmla="*/ 600692 w 600692"/>
              <a:gd name="connsiteY6" fmla="*/ 288981 h 288981"/>
              <a:gd name="connsiteX7" fmla="*/ 458290 w 600692"/>
              <a:gd name="connsiteY7" fmla="*/ 288981 h 288981"/>
              <a:gd name="connsiteX8" fmla="*/ 442960 w 600692"/>
              <a:gd name="connsiteY8" fmla="*/ 288981 h 288981"/>
              <a:gd name="connsiteX9" fmla="*/ 342833 w 600692"/>
              <a:gd name="connsiteY9" fmla="*/ 288981 h 288981"/>
              <a:gd name="connsiteX10" fmla="*/ 300558 w 600692"/>
              <a:gd name="connsiteY10" fmla="*/ 288981 h 288981"/>
              <a:gd name="connsiteX11" fmla="*/ 185100 w 600692"/>
              <a:gd name="connsiteY11" fmla="*/ 288981 h 28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692" h="288981">
                <a:moveTo>
                  <a:pt x="0" y="0"/>
                </a:moveTo>
                <a:lnTo>
                  <a:pt x="115457" y="0"/>
                </a:lnTo>
                <a:lnTo>
                  <a:pt x="157733" y="0"/>
                </a:lnTo>
                <a:lnTo>
                  <a:pt x="257859" y="0"/>
                </a:lnTo>
                <a:lnTo>
                  <a:pt x="273190" y="0"/>
                </a:lnTo>
                <a:lnTo>
                  <a:pt x="415592" y="0"/>
                </a:lnTo>
                <a:lnTo>
                  <a:pt x="600692" y="288981"/>
                </a:lnTo>
                <a:lnTo>
                  <a:pt x="458290" y="288981"/>
                </a:lnTo>
                <a:lnTo>
                  <a:pt x="442960" y="288981"/>
                </a:lnTo>
                <a:lnTo>
                  <a:pt x="342833" y="288981"/>
                </a:lnTo>
                <a:lnTo>
                  <a:pt x="300558" y="288981"/>
                </a:lnTo>
                <a:lnTo>
                  <a:pt x="185100" y="288981"/>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37" name="Graphic 6">
            <a:extLst>
              <a:ext uri="{FF2B5EF4-FFF2-40B4-BE49-F238E27FC236}">
                <a16:creationId xmlns:a16="http://schemas.microsoft.com/office/drawing/2014/main" id="{CED7285E-C170-40E0-9BC3-EFF49938A72A}"/>
              </a:ext>
            </a:extLst>
          </p:cNvPr>
          <p:cNvSpPr/>
          <p:nvPr/>
        </p:nvSpPr>
        <p:spPr>
          <a:xfrm>
            <a:off x="4021701" y="2628841"/>
            <a:ext cx="3383280" cy="2743200"/>
          </a:xfrm>
          <a:prstGeom prst="rect">
            <a:avLst/>
          </a:prstGeom>
          <a:solidFill>
            <a:schemeClr val="bg1"/>
          </a:solidFill>
          <a:ln w="9525" cap="flat">
            <a:noFill/>
            <a:prstDash val="solid"/>
            <a:miter/>
          </a:ln>
          <a:effectLst>
            <a:outerShdw blurRad="50800" dist="38100" dir="2700000" algn="tl" rotWithShape="0">
              <a:prstClr val="black">
                <a:alpha val="40000"/>
              </a:prstClr>
            </a:outerShdw>
          </a:effectLst>
        </p:spPr>
        <p:txBody>
          <a:bodyPr lIns="91440" tIns="0" rIns="91440" bIns="91440" rtlCol="0" anchor="b" anchorCtr="0"/>
          <a:lstStyle/>
          <a:p>
            <a:pPr algn="ctr">
              <a:spcAft>
                <a:spcPts val="600"/>
              </a:spcAft>
            </a:pPr>
            <a:r>
              <a:rPr lang="en-US" sz="1400"/>
              <a:t>Bringing together data from multiple systems to get a full picture of the prospect and their organization</a:t>
            </a:r>
            <a:endParaRPr lang="en-US" sz="1400" baseline="30000"/>
          </a:p>
        </p:txBody>
      </p:sp>
      <p:sp>
        <p:nvSpPr>
          <p:cNvPr id="74" name="Freeform: Shape 73">
            <a:extLst>
              <a:ext uri="{FF2B5EF4-FFF2-40B4-BE49-F238E27FC236}">
                <a16:creationId xmlns:a16="http://schemas.microsoft.com/office/drawing/2014/main" id="{07BCBE7B-1E12-4055-80BD-401206E069E1}"/>
              </a:ext>
            </a:extLst>
          </p:cNvPr>
          <p:cNvSpPr/>
          <p:nvPr/>
        </p:nvSpPr>
        <p:spPr>
          <a:xfrm>
            <a:off x="4914966" y="3405949"/>
            <a:ext cx="600692" cy="457059"/>
          </a:xfrm>
          <a:custGeom>
            <a:avLst/>
            <a:gdLst>
              <a:gd name="connsiteX0" fmla="*/ 0 w 600692"/>
              <a:gd name="connsiteY0" fmla="*/ 0 h 288981"/>
              <a:gd name="connsiteX1" fmla="*/ 115457 w 600692"/>
              <a:gd name="connsiteY1" fmla="*/ 0 h 288981"/>
              <a:gd name="connsiteX2" fmla="*/ 157733 w 600692"/>
              <a:gd name="connsiteY2" fmla="*/ 0 h 288981"/>
              <a:gd name="connsiteX3" fmla="*/ 257859 w 600692"/>
              <a:gd name="connsiteY3" fmla="*/ 0 h 288981"/>
              <a:gd name="connsiteX4" fmla="*/ 273190 w 600692"/>
              <a:gd name="connsiteY4" fmla="*/ 0 h 288981"/>
              <a:gd name="connsiteX5" fmla="*/ 415592 w 600692"/>
              <a:gd name="connsiteY5" fmla="*/ 0 h 288981"/>
              <a:gd name="connsiteX6" fmla="*/ 600692 w 600692"/>
              <a:gd name="connsiteY6" fmla="*/ 288981 h 288981"/>
              <a:gd name="connsiteX7" fmla="*/ 458290 w 600692"/>
              <a:gd name="connsiteY7" fmla="*/ 288981 h 288981"/>
              <a:gd name="connsiteX8" fmla="*/ 442960 w 600692"/>
              <a:gd name="connsiteY8" fmla="*/ 288981 h 288981"/>
              <a:gd name="connsiteX9" fmla="*/ 342833 w 600692"/>
              <a:gd name="connsiteY9" fmla="*/ 288981 h 288981"/>
              <a:gd name="connsiteX10" fmla="*/ 300558 w 600692"/>
              <a:gd name="connsiteY10" fmla="*/ 288981 h 288981"/>
              <a:gd name="connsiteX11" fmla="*/ 185100 w 600692"/>
              <a:gd name="connsiteY11" fmla="*/ 288981 h 28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692" h="288981">
                <a:moveTo>
                  <a:pt x="0" y="0"/>
                </a:moveTo>
                <a:lnTo>
                  <a:pt x="115457" y="0"/>
                </a:lnTo>
                <a:lnTo>
                  <a:pt x="157733" y="0"/>
                </a:lnTo>
                <a:lnTo>
                  <a:pt x="257859" y="0"/>
                </a:lnTo>
                <a:lnTo>
                  <a:pt x="273190" y="0"/>
                </a:lnTo>
                <a:lnTo>
                  <a:pt x="415592" y="0"/>
                </a:lnTo>
                <a:lnTo>
                  <a:pt x="600692" y="288981"/>
                </a:lnTo>
                <a:lnTo>
                  <a:pt x="458290" y="288981"/>
                </a:lnTo>
                <a:lnTo>
                  <a:pt x="442960" y="288981"/>
                </a:lnTo>
                <a:lnTo>
                  <a:pt x="342833" y="288981"/>
                </a:lnTo>
                <a:lnTo>
                  <a:pt x="300558" y="288981"/>
                </a:lnTo>
                <a:lnTo>
                  <a:pt x="185100" y="288981"/>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057852" y="-455179"/>
          <a:ext cx="2021" cy="2021"/>
        </p:xfrm>
        <a:graphic>
          <a:graphicData uri="http://schemas.openxmlformats.org/presentationml/2006/ole">
            <mc:AlternateContent xmlns:mc="http://schemas.openxmlformats.org/markup-compatibility/2006">
              <mc:Choice xmlns:v="urn:schemas-microsoft-com:vml" Requires="v">
                <p:oleObj spid="_x0000_s5121"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31A249D2-9EE3-4037-99F5-C405D51E021D}"/>
                          </a:ext>
                        </a:extLst>
                      </p:cNvPr>
                      <p:cNvPicPr/>
                      <p:nvPr/>
                    </p:nvPicPr>
                    <p:blipFill>
                      <a:blip r:embed="rId6"/>
                      <a:stretch>
                        <a:fillRect/>
                      </a:stretch>
                    </p:blipFill>
                    <p:spPr>
                      <a:xfrm>
                        <a:off x="-1057852" y="-455179"/>
                        <a:ext cx="2021" cy="2021"/>
                      </a:xfrm>
                      <a:prstGeom prst="rect">
                        <a:avLst/>
                      </a:prstGeom>
                    </p:spPr>
                  </p:pic>
                </p:oleObj>
              </mc:Fallback>
            </mc:AlternateContent>
          </a:graphicData>
        </a:graphic>
      </p:graphicFrame>
      <p:pic>
        <p:nvPicPr>
          <p:cNvPr id="19" name="Picture 18" descr="A picture containing drawing&#10;&#10;Description automatically generated">
            <a:extLst>
              <a:ext uri="{FF2B5EF4-FFF2-40B4-BE49-F238E27FC236}">
                <a16:creationId xmlns:a16="http://schemas.microsoft.com/office/drawing/2014/main" id="{B4D7FB58-81A2-4921-AC7D-075424C7CE35}"/>
              </a:ext>
            </a:extLst>
          </p:cNvPr>
          <p:cNvPicPr>
            <a:picLocks noChangeAspect="1"/>
          </p:cNvPicPr>
          <p:nvPr/>
        </p:nvPicPr>
        <p:blipFill>
          <a:blip r:embed="rId7"/>
          <a:stretch>
            <a:fillRect/>
          </a:stretch>
        </p:blipFill>
        <p:spPr>
          <a:xfrm>
            <a:off x="93029" y="1"/>
            <a:ext cx="1870710" cy="838464"/>
          </a:xfrm>
          <a:prstGeom prst="rect">
            <a:avLst/>
          </a:prstGeom>
        </p:spPr>
      </p:pic>
      <p:sp>
        <p:nvSpPr>
          <p:cNvPr id="25" name="TextBox 24">
            <a:extLst>
              <a:ext uri="{FF2B5EF4-FFF2-40B4-BE49-F238E27FC236}">
                <a16:creationId xmlns:a16="http://schemas.microsoft.com/office/drawing/2014/main" id="{A79BDDB3-EEB3-42A7-9409-22C9690383CB}"/>
              </a:ext>
            </a:extLst>
          </p:cNvPr>
          <p:cNvSpPr txBox="1"/>
          <p:nvPr/>
        </p:nvSpPr>
        <p:spPr>
          <a:xfrm>
            <a:off x="379413" y="11439104"/>
            <a:ext cx="7025568" cy="276999"/>
          </a:xfrm>
          <a:prstGeom prst="rect">
            <a:avLst/>
          </a:prstGeom>
          <a:noFill/>
        </p:spPr>
        <p:txBody>
          <a:bodyPr wrap="square" lIns="0" tIns="0" rIns="0" bIns="0" rtlCol="0" anchor="ctr" anchorCtr="0">
            <a:spAutoFit/>
          </a:bodyPr>
          <a:lstStyle/>
          <a:p>
            <a:r>
              <a:rPr lang="en-US" sz="900"/>
              <a:t>Source: The power of relationship selling: How leveraging technology and personal relationships</a:t>
            </a:r>
          </a:p>
          <a:p>
            <a:r>
              <a:rPr lang="en-US" sz="900"/>
              <a:t>means sales success for top organizations, Microsoft Dynamics 365 and Heinz Marketing, 2019</a:t>
            </a:r>
          </a:p>
        </p:txBody>
      </p:sp>
      <p:sp>
        <p:nvSpPr>
          <p:cNvPr id="29" name="Rectangle 28">
            <a:extLst>
              <a:ext uri="{FF2B5EF4-FFF2-40B4-BE49-F238E27FC236}">
                <a16:creationId xmlns:a16="http://schemas.microsoft.com/office/drawing/2014/main" id="{55649BF4-4C1A-41F8-8112-A693E5E32DFA}"/>
              </a:ext>
            </a:extLst>
          </p:cNvPr>
          <p:cNvSpPr/>
          <p:nvPr/>
        </p:nvSpPr>
        <p:spPr>
          <a:xfrm>
            <a:off x="375919" y="810331"/>
            <a:ext cx="6991667" cy="861774"/>
          </a:xfrm>
          <a:prstGeom prst="rect">
            <a:avLst/>
          </a:prstGeom>
        </p:spPr>
        <p:txBody>
          <a:bodyPr wrap="square" lIns="0" tIns="0" rIns="0" bIns="0">
            <a:spAutoFit/>
          </a:bodyPr>
          <a:lstStyle/>
          <a:p>
            <a:pPr fontAlgn="base"/>
            <a:r>
              <a:rPr lang="en-US" sz="2800">
                <a:latin typeface="+mj-lt"/>
                <a:cs typeface="Segoe UI" panose="020B0502040204020203" pitchFamily="34" charset="0"/>
              </a:rPr>
              <a:t>Providing prospect </a:t>
            </a:r>
            <a:r>
              <a:rPr lang="en-US" sz="2800">
                <a:solidFill>
                  <a:schemeClr val="accent1"/>
                </a:solidFill>
                <a:latin typeface="+mj-lt"/>
                <a:cs typeface="Segoe UI" panose="020B0502040204020203" pitchFamily="34" charset="0"/>
              </a:rPr>
              <a:t>insights and recommendations </a:t>
            </a:r>
            <a:r>
              <a:rPr lang="en-US" sz="2800">
                <a:latin typeface="+mj-lt"/>
                <a:cs typeface="Segoe UI" panose="020B0502040204020203" pitchFamily="34" charset="0"/>
              </a:rPr>
              <a:t>to inform next steps</a:t>
            </a:r>
          </a:p>
        </p:txBody>
      </p:sp>
      <p:sp>
        <p:nvSpPr>
          <p:cNvPr id="30" name="Rectangle 29">
            <a:extLst>
              <a:ext uri="{FF2B5EF4-FFF2-40B4-BE49-F238E27FC236}">
                <a16:creationId xmlns:a16="http://schemas.microsoft.com/office/drawing/2014/main" id="{64CE974A-B81B-4587-AD5B-F4A5D331B910}"/>
              </a:ext>
            </a:extLst>
          </p:cNvPr>
          <p:cNvSpPr/>
          <p:nvPr/>
        </p:nvSpPr>
        <p:spPr>
          <a:xfrm>
            <a:off x="376237" y="1767067"/>
            <a:ext cx="7026275" cy="861774"/>
          </a:xfrm>
          <a:prstGeom prst="rect">
            <a:avLst/>
          </a:prstGeom>
        </p:spPr>
        <p:txBody>
          <a:bodyPr wrap="square" lIns="0" tIns="0" rIns="0" bIns="0">
            <a:spAutoFit/>
          </a:bodyPr>
          <a:lstStyle/>
          <a:p>
            <a:pPr>
              <a:spcBef>
                <a:spcPts val="400"/>
              </a:spcBef>
              <a:spcAft>
                <a:spcPts val="400"/>
              </a:spcAft>
            </a:pPr>
            <a:r>
              <a:rPr lang="en-US" sz="1400"/>
              <a:t>The ability to compile an accurate “big picture” speaks volumes when it comes to developing an action plan and adjusting strategies. And research shows that regardless</a:t>
            </a:r>
            <a:br>
              <a:rPr lang="en-US" sz="1400"/>
            </a:br>
            <a:r>
              <a:rPr lang="en-US" sz="1400"/>
              <a:t>of the level of success achieved, the top contributor here is the ability to orchestrate data from multiple sources. </a:t>
            </a:r>
          </a:p>
        </p:txBody>
      </p:sp>
      <p:sp>
        <p:nvSpPr>
          <p:cNvPr id="38" name="Graphic 6">
            <a:extLst>
              <a:ext uri="{FF2B5EF4-FFF2-40B4-BE49-F238E27FC236}">
                <a16:creationId xmlns:a16="http://schemas.microsoft.com/office/drawing/2014/main" id="{B42BA214-9DF2-47CF-AB96-18827C9F78E7}"/>
              </a:ext>
            </a:extLst>
          </p:cNvPr>
          <p:cNvSpPr/>
          <p:nvPr/>
        </p:nvSpPr>
        <p:spPr>
          <a:xfrm>
            <a:off x="392685" y="5495293"/>
            <a:ext cx="3383280" cy="2743200"/>
          </a:xfrm>
          <a:prstGeom prst="rect">
            <a:avLst/>
          </a:prstGeom>
          <a:solidFill>
            <a:schemeClr val="bg1"/>
          </a:solidFill>
          <a:ln w="9525" cap="flat">
            <a:noFill/>
            <a:prstDash val="solid"/>
            <a:miter/>
          </a:ln>
          <a:effectLst>
            <a:outerShdw blurRad="50800" dist="38100" dir="2700000" algn="tl" rotWithShape="0">
              <a:prstClr val="black">
                <a:alpha val="40000"/>
              </a:prstClr>
            </a:outerShdw>
          </a:effectLst>
        </p:spPr>
        <p:txBody>
          <a:bodyPr lIns="91440" tIns="0" rIns="91440" bIns="91440" rtlCol="0" anchor="b" anchorCtr="0"/>
          <a:lstStyle/>
          <a:p>
            <a:pPr algn="ctr">
              <a:spcAft>
                <a:spcPts val="600"/>
              </a:spcAft>
            </a:pPr>
            <a:r>
              <a:rPr lang="en-US" sz="1400"/>
              <a:t>Understanding how prospects</a:t>
            </a:r>
            <a:br>
              <a:rPr lang="en-US" sz="1400"/>
            </a:br>
            <a:r>
              <a:rPr lang="en-US" sz="1400"/>
              <a:t>engage with sellers </a:t>
            </a:r>
            <a:br>
              <a:rPr lang="en-US" sz="1400"/>
            </a:br>
            <a:r>
              <a:rPr lang="en-US" sz="1400"/>
              <a:t>and sales content</a:t>
            </a:r>
            <a:endParaRPr lang="en-US" sz="1400" baseline="30000"/>
          </a:p>
        </p:txBody>
      </p:sp>
      <p:sp>
        <p:nvSpPr>
          <p:cNvPr id="43" name="Rectangle 42">
            <a:extLst>
              <a:ext uri="{FF2B5EF4-FFF2-40B4-BE49-F238E27FC236}">
                <a16:creationId xmlns:a16="http://schemas.microsoft.com/office/drawing/2014/main" id="{61AC86C9-D91C-47E0-AE0F-0EBF37909E42}"/>
              </a:ext>
            </a:extLst>
          </p:cNvPr>
          <p:cNvSpPr/>
          <p:nvPr/>
        </p:nvSpPr>
        <p:spPr>
          <a:xfrm>
            <a:off x="559883" y="4775095"/>
            <a:ext cx="152954" cy="150158"/>
          </a:xfrm>
          <a:prstGeom prst="rect">
            <a:avLst/>
          </a:prstGeom>
          <a:solidFill>
            <a:schemeClr val="accent1"/>
          </a:solidFill>
        </p:spPr>
        <p:txBody>
          <a:bodyPr wrap="none" lIns="365760" tIns="0" rIns="0" bIns="0" anchor="ctr">
            <a:noAutofit/>
          </a:bodyPr>
          <a:lstStyle/>
          <a:p>
            <a:pPr>
              <a:spcBef>
                <a:spcPts val="400"/>
              </a:spcBef>
              <a:spcAft>
                <a:spcPts val="400"/>
              </a:spcAft>
            </a:pPr>
            <a:endParaRPr lang="en-US" sz="1400"/>
          </a:p>
        </p:txBody>
      </p:sp>
      <p:sp>
        <p:nvSpPr>
          <p:cNvPr id="44" name="Rectangle 43">
            <a:extLst>
              <a:ext uri="{FF2B5EF4-FFF2-40B4-BE49-F238E27FC236}">
                <a16:creationId xmlns:a16="http://schemas.microsoft.com/office/drawing/2014/main" id="{04F1D088-8E2D-4073-BA65-0B0F12CBA321}"/>
              </a:ext>
            </a:extLst>
          </p:cNvPr>
          <p:cNvSpPr/>
          <p:nvPr/>
        </p:nvSpPr>
        <p:spPr>
          <a:xfrm>
            <a:off x="559883" y="5088761"/>
            <a:ext cx="152954" cy="150158"/>
          </a:xfrm>
          <a:prstGeom prst="rect">
            <a:avLst/>
          </a:prstGeom>
          <a:solidFill>
            <a:schemeClr val="accent2"/>
          </a:solidFill>
        </p:spPr>
        <p:txBody>
          <a:bodyPr wrap="none" lIns="365760" tIns="0" rIns="0" bIns="0" anchor="ctr">
            <a:noAutofit/>
          </a:bodyPr>
          <a:lstStyle/>
          <a:p>
            <a:pPr>
              <a:spcBef>
                <a:spcPts val="400"/>
              </a:spcBef>
              <a:spcAft>
                <a:spcPts val="400"/>
              </a:spcAft>
            </a:pPr>
            <a:endParaRPr lang="en-US" sz="1400"/>
          </a:p>
        </p:txBody>
      </p:sp>
      <p:sp>
        <p:nvSpPr>
          <p:cNvPr id="8" name="Graphic 4">
            <a:extLst>
              <a:ext uri="{FF2B5EF4-FFF2-40B4-BE49-F238E27FC236}">
                <a16:creationId xmlns:a16="http://schemas.microsoft.com/office/drawing/2014/main" id="{46206EB8-768C-4634-81C6-19D00E0F0B8E}"/>
              </a:ext>
            </a:extLst>
          </p:cNvPr>
          <p:cNvSpPr/>
          <p:nvPr/>
        </p:nvSpPr>
        <p:spPr>
          <a:xfrm>
            <a:off x="5712620" y="3452539"/>
            <a:ext cx="842962" cy="1082015"/>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88018179-8B56-4CC4-BB6C-238B07A3606F}"/>
              </a:ext>
            </a:extLst>
          </p:cNvPr>
          <p:cNvSpPr/>
          <p:nvPr/>
        </p:nvSpPr>
        <p:spPr>
          <a:xfrm>
            <a:off x="4979877" y="3745640"/>
            <a:ext cx="769199" cy="684279"/>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5000">
                <a:schemeClr val="bg2"/>
              </a:gs>
            </a:gsLst>
            <a:lin ang="13500000" scaled="1"/>
            <a:tileRect/>
          </a:gradFill>
          <a:ln w="9525" cap="flat">
            <a:noFill/>
            <a:prstDash val="solid"/>
            <a:miter/>
          </a:ln>
        </p:spPr>
        <p:txBody>
          <a:bodyPr rtlCol="0" anchor="ctr"/>
          <a:lstStyle/>
          <a:p>
            <a:endParaRPr lang="en-US"/>
          </a:p>
        </p:txBody>
      </p:sp>
      <p:graphicFrame>
        <p:nvGraphicFramePr>
          <p:cNvPr id="4" name="Chart 3">
            <a:extLst>
              <a:ext uri="{FF2B5EF4-FFF2-40B4-BE49-F238E27FC236}">
                <a16:creationId xmlns:a16="http://schemas.microsoft.com/office/drawing/2014/main" id="{F07D8380-4F2A-460B-960B-218D3FFA951C}"/>
              </a:ext>
            </a:extLst>
          </p:cNvPr>
          <p:cNvGraphicFramePr/>
          <p:nvPr>
            <p:extLst>
              <p:ext uri="{D42A27DB-BD31-4B8C-83A1-F6EECF244321}">
                <p14:modId xmlns:p14="http://schemas.microsoft.com/office/powerpoint/2010/main" val="1501288316"/>
              </p:ext>
            </p:extLst>
          </p:nvPr>
        </p:nvGraphicFramePr>
        <p:xfrm>
          <a:off x="4640185" y="3234681"/>
          <a:ext cx="2146312" cy="1430875"/>
        </p:xfrm>
        <a:graphic>
          <a:graphicData uri="http://schemas.openxmlformats.org/drawingml/2006/chart">
            <c:chart xmlns:c="http://schemas.openxmlformats.org/drawingml/2006/chart" xmlns:r="http://schemas.openxmlformats.org/officeDocument/2006/relationships" r:id="rId8"/>
          </a:graphicData>
        </a:graphic>
      </p:graphicFrame>
      <p:sp>
        <p:nvSpPr>
          <p:cNvPr id="83" name="Freeform: Shape 82">
            <a:extLst>
              <a:ext uri="{FF2B5EF4-FFF2-40B4-BE49-F238E27FC236}">
                <a16:creationId xmlns:a16="http://schemas.microsoft.com/office/drawing/2014/main" id="{66BAAB48-5503-4A1D-B11C-B2A2168C366B}"/>
              </a:ext>
            </a:extLst>
          </p:cNvPr>
          <p:cNvSpPr/>
          <p:nvPr/>
        </p:nvSpPr>
        <p:spPr bwMode="auto">
          <a:xfrm>
            <a:off x="4914968" y="3404369"/>
            <a:ext cx="409507" cy="290560"/>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0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0" y="192709"/>
                </a:lnTo>
                <a:lnTo>
                  <a:pt x="0" y="192709"/>
                </a:lnTo>
                <a:close/>
              </a:path>
            </a:pathLst>
          </a:custGeom>
          <a:solidFill>
            <a:schemeClr val="accent1"/>
          </a:solidFill>
          <a:ln w="635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050">
                <a:solidFill>
                  <a:srgbClr val="FFFFFF"/>
                </a:solidFill>
                <a:ea typeface="Segoe UI" pitchFamily="34" charset="0"/>
                <a:cs typeface="Segoe UI" pitchFamily="34" charset="0"/>
              </a:rPr>
              <a:t>27%</a:t>
            </a:r>
          </a:p>
        </p:txBody>
      </p:sp>
      <p:sp>
        <p:nvSpPr>
          <p:cNvPr id="82" name="Freeform: Shape 81">
            <a:extLst>
              <a:ext uri="{FF2B5EF4-FFF2-40B4-BE49-F238E27FC236}">
                <a16:creationId xmlns:a16="http://schemas.microsoft.com/office/drawing/2014/main" id="{734C4B51-F53A-46C8-B124-3C9A044F3A87}"/>
              </a:ext>
            </a:extLst>
          </p:cNvPr>
          <p:cNvSpPr/>
          <p:nvPr/>
        </p:nvSpPr>
        <p:spPr bwMode="auto">
          <a:xfrm>
            <a:off x="5712620" y="3250931"/>
            <a:ext cx="346249" cy="153888"/>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1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1" y="192709"/>
                </a:lnTo>
                <a:lnTo>
                  <a:pt x="0" y="192709"/>
                </a:lnTo>
                <a:close/>
              </a:path>
            </a:pathLst>
          </a:custGeom>
        </p:spPr>
        <p:txBody>
          <a:bodyPr wrap="none" lIns="0" tIns="0" rIns="0" bIns="0">
            <a:spAutoFit/>
          </a:bodyPr>
          <a:lstStyle/>
          <a:p>
            <a:pPr algn="ctr"/>
            <a:r>
              <a:rPr lang="en-US" sz="1000">
                <a:solidFill>
                  <a:schemeClr val="tx1">
                    <a:lumMod val="50000"/>
                    <a:lumOff val="50000"/>
                  </a:schemeClr>
                </a:solidFill>
                <a:latin typeface="Segoe UI Semibold"/>
              </a:rPr>
              <a:t>37.7%</a:t>
            </a:r>
          </a:p>
        </p:txBody>
      </p:sp>
      <p:grpSp>
        <p:nvGrpSpPr>
          <p:cNvPr id="23" name="Group 22">
            <a:extLst>
              <a:ext uri="{FF2B5EF4-FFF2-40B4-BE49-F238E27FC236}">
                <a16:creationId xmlns:a16="http://schemas.microsoft.com/office/drawing/2014/main" id="{7BCE67A7-1498-4C6C-864B-E2444399B38E}"/>
              </a:ext>
            </a:extLst>
          </p:cNvPr>
          <p:cNvGrpSpPr/>
          <p:nvPr/>
        </p:nvGrpSpPr>
        <p:grpSpPr>
          <a:xfrm>
            <a:off x="4154969" y="2723803"/>
            <a:ext cx="328925" cy="434710"/>
            <a:chOff x="8990013" y="7310438"/>
            <a:chExt cx="315913" cy="417513"/>
          </a:xfrm>
        </p:grpSpPr>
        <p:sp>
          <p:nvSpPr>
            <p:cNvPr id="16" name="Freeform 42">
              <a:extLst>
                <a:ext uri="{FF2B5EF4-FFF2-40B4-BE49-F238E27FC236}">
                  <a16:creationId xmlns:a16="http://schemas.microsoft.com/office/drawing/2014/main" id="{36A12B58-647A-4E50-BEB5-1E4B320EE5E3}"/>
                </a:ext>
              </a:extLst>
            </p:cNvPr>
            <p:cNvSpPr>
              <a:spLocks noEditPoints="1"/>
            </p:cNvSpPr>
            <p:nvPr/>
          </p:nvSpPr>
          <p:spPr bwMode="auto">
            <a:xfrm>
              <a:off x="8990013" y="7310438"/>
              <a:ext cx="315913" cy="417513"/>
            </a:xfrm>
            <a:custGeom>
              <a:avLst/>
              <a:gdLst>
                <a:gd name="T0" fmla="*/ 0 w 320"/>
                <a:gd name="T1" fmla="*/ 0 h 425"/>
                <a:gd name="T2" fmla="*/ 0 w 320"/>
                <a:gd name="T3" fmla="*/ 0 h 425"/>
                <a:gd name="T4" fmla="*/ 0 w 320"/>
                <a:gd name="T5" fmla="*/ 425 h 425"/>
                <a:gd name="T6" fmla="*/ 320 w 320"/>
                <a:gd name="T7" fmla="*/ 425 h 425"/>
                <a:gd name="T8" fmla="*/ 320 w 320"/>
                <a:gd name="T9" fmla="*/ 132 h 425"/>
                <a:gd name="T10" fmla="*/ 186 w 320"/>
                <a:gd name="T11" fmla="*/ 132 h 425"/>
                <a:gd name="T12" fmla="*/ 186 w 320"/>
                <a:gd name="T13" fmla="*/ 0 h 425"/>
                <a:gd name="T14" fmla="*/ 0 w 320"/>
                <a:gd name="T15" fmla="*/ 0 h 425"/>
                <a:gd name="T16" fmla="*/ 226 w 320"/>
                <a:gd name="T17" fmla="*/ 186 h 425"/>
                <a:gd name="T18" fmla="*/ 226 w 320"/>
                <a:gd name="T19" fmla="*/ 186 h 425"/>
                <a:gd name="T20" fmla="*/ 266 w 320"/>
                <a:gd name="T21" fmla="*/ 186 h 425"/>
                <a:gd name="T22" fmla="*/ 266 w 320"/>
                <a:gd name="T23" fmla="*/ 399 h 425"/>
                <a:gd name="T24" fmla="*/ 226 w 320"/>
                <a:gd name="T25" fmla="*/ 399 h 425"/>
                <a:gd name="T26" fmla="*/ 226 w 320"/>
                <a:gd name="T27" fmla="*/ 186 h 425"/>
                <a:gd name="T28" fmla="*/ 160 w 320"/>
                <a:gd name="T29" fmla="*/ 212 h 425"/>
                <a:gd name="T30" fmla="*/ 160 w 320"/>
                <a:gd name="T31" fmla="*/ 212 h 425"/>
                <a:gd name="T32" fmla="*/ 200 w 320"/>
                <a:gd name="T33" fmla="*/ 212 h 425"/>
                <a:gd name="T34" fmla="*/ 200 w 320"/>
                <a:gd name="T35" fmla="*/ 399 h 425"/>
                <a:gd name="T36" fmla="*/ 160 w 320"/>
                <a:gd name="T37" fmla="*/ 399 h 425"/>
                <a:gd name="T38" fmla="*/ 160 w 320"/>
                <a:gd name="T39" fmla="*/ 212 h 425"/>
                <a:gd name="T40" fmla="*/ 27 w 320"/>
                <a:gd name="T41" fmla="*/ 265 h 425"/>
                <a:gd name="T42" fmla="*/ 27 w 320"/>
                <a:gd name="T43" fmla="*/ 265 h 425"/>
                <a:gd name="T44" fmla="*/ 67 w 320"/>
                <a:gd name="T45" fmla="*/ 265 h 425"/>
                <a:gd name="T46" fmla="*/ 67 w 320"/>
                <a:gd name="T47" fmla="*/ 399 h 425"/>
                <a:gd name="T48" fmla="*/ 27 w 320"/>
                <a:gd name="T49" fmla="*/ 399 h 425"/>
                <a:gd name="T50" fmla="*/ 27 w 320"/>
                <a:gd name="T51" fmla="*/ 265 h 425"/>
                <a:gd name="T52" fmla="*/ 93 w 320"/>
                <a:gd name="T53" fmla="*/ 319 h 425"/>
                <a:gd name="T54" fmla="*/ 93 w 320"/>
                <a:gd name="T55" fmla="*/ 319 h 425"/>
                <a:gd name="T56" fmla="*/ 133 w 320"/>
                <a:gd name="T57" fmla="*/ 319 h 425"/>
                <a:gd name="T58" fmla="*/ 133 w 320"/>
                <a:gd name="T59" fmla="*/ 399 h 425"/>
                <a:gd name="T60" fmla="*/ 93 w 320"/>
                <a:gd name="T61" fmla="*/ 399 h 425"/>
                <a:gd name="T62" fmla="*/ 93 w 320"/>
                <a:gd name="T63" fmla="*/ 31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425">
                  <a:moveTo>
                    <a:pt x="0" y="0"/>
                  </a:moveTo>
                  <a:lnTo>
                    <a:pt x="0" y="0"/>
                  </a:lnTo>
                  <a:lnTo>
                    <a:pt x="0" y="425"/>
                  </a:lnTo>
                  <a:lnTo>
                    <a:pt x="320" y="425"/>
                  </a:lnTo>
                  <a:lnTo>
                    <a:pt x="320" y="132"/>
                  </a:lnTo>
                  <a:lnTo>
                    <a:pt x="186" y="132"/>
                  </a:lnTo>
                  <a:lnTo>
                    <a:pt x="186" y="0"/>
                  </a:lnTo>
                  <a:lnTo>
                    <a:pt x="0" y="0"/>
                  </a:lnTo>
                  <a:close/>
                  <a:moveTo>
                    <a:pt x="226" y="186"/>
                  </a:moveTo>
                  <a:lnTo>
                    <a:pt x="226" y="186"/>
                  </a:lnTo>
                  <a:lnTo>
                    <a:pt x="266" y="186"/>
                  </a:lnTo>
                  <a:lnTo>
                    <a:pt x="266" y="399"/>
                  </a:lnTo>
                  <a:lnTo>
                    <a:pt x="226" y="399"/>
                  </a:lnTo>
                  <a:lnTo>
                    <a:pt x="226" y="186"/>
                  </a:lnTo>
                  <a:close/>
                  <a:moveTo>
                    <a:pt x="160" y="212"/>
                  </a:moveTo>
                  <a:lnTo>
                    <a:pt x="160" y="212"/>
                  </a:lnTo>
                  <a:lnTo>
                    <a:pt x="200" y="212"/>
                  </a:lnTo>
                  <a:lnTo>
                    <a:pt x="200" y="399"/>
                  </a:lnTo>
                  <a:lnTo>
                    <a:pt x="160" y="399"/>
                  </a:lnTo>
                  <a:lnTo>
                    <a:pt x="160" y="212"/>
                  </a:lnTo>
                  <a:close/>
                  <a:moveTo>
                    <a:pt x="27" y="265"/>
                  </a:moveTo>
                  <a:lnTo>
                    <a:pt x="27" y="265"/>
                  </a:lnTo>
                  <a:lnTo>
                    <a:pt x="67" y="265"/>
                  </a:lnTo>
                  <a:lnTo>
                    <a:pt x="67" y="399"/>
                  </a:lnTo>
                  <a:lnTo>
                    <a:pt x="27" y="399"/>
                  </a:lnTo>
                  <a:lnTo>
                    <a:pt x="27" y="265"/>
                  </a:lnTo>
                  <a:close/>
                  <a:moveTo>
                    <a:pt x="93" y="319"/>
                  </a:moveTo>
                  <a:lnTo>
                    <a:pt x="93" y="319"/>
                  </a:lnTo>
                  <a:lnTo>
                    <a:pt x="133" y="319"/>
                  </a:lnTo>
                  <a:lnTo>
                    <a:pt x="133" y="399"/>
                  </a:lnTo>
                  <a:lnTo>
                    <a:pt x="93" y="399"/>
                  </a:lnTo>
                  <a:lnTo>
                    <a:pt x="93" y="319"/>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43">
              <a:extLst>
                <a:ext uri="{FF2B5EF4-FFF2-40B4-BE49-F238E27FC236}">
                  <a16:creationId xmlns:a16="http://schemas.microsoft.com/office/drawing/2014/main" id="{5BE672EA-0C00-4A63-9687-5EDABC09E532}"/>
                </a:ext>
              </a:extLst>
            </p:cNvPr>
            <p:cNvSpPr>
              <a:spLocks/>
            </p:cNvSpPr>
            <p:nvPr/>
          </p:nvSpPr>
          <p:spPr bwMode="auto">
            <a:xfrm>
              <a:off x="9199563" y="7310438"/>
              <a:ext cx="106363" cy="103188"/>
            </a:xfrm>
            <a:custGeom>
              <a:avLst/>
              <a:gdLst>
                <a:gd name="T0" fmla="*/ 0 w 107"/>
                <a:gd name="T1" fmla="*/ 106 h 106"/>
                <a:gd name="T2" fmla="*/ 0 w 107"/>
                <a:gd name="T3" fmla="*/ 106 h 106"/>
                <a:gd name="T4" fmla="*/ 107 w 107"/>
                <a:gd name="T5" fmla="*/ 106 h 106"/>
                <a:gd name="T6" fmla="*/ 0 w 107"/>
                <a:gd name="T7" fmla="*/ 0 h 106"/>
                <a:gd name="T8" fmla="*/ 0 w 107"/>
                <a:gd name="T9" fmla="*/ 106 h 106"/>
              </a:gdLst>
              <a:ahLst/>
              <a:cxnLst>
                <a:cxn ang="0">
                  <a:pos x="T0" y="T1"/>
                </a:cxn>
                <a:cxn ang="0">
                  <a:pos x="T2" y="T3"/>
                </a:cxn>
                <a:cxn ang="0">
                  <a:pos x="T4" y="T5"/>
                </a:cxn>
                <a:cxn ang="0">
                  <a:pos x="T6" y="T7"/>
                </a:cxn>
                <a:cxn ang="0">
                  <a:pos x="T8" y="T9"/>
                </a:cxn>
              </a:cxnLst>
              <a:rect l="0" t="0" r="r" b="b"/>
              <a:pathLst>
                <a:path w="107" h="106">
                  <a:moveTo>
                    <a:pt x="0" y="106"/>
                  </a:moveTo>
                  <a:lnTo>
                    <a:pt x="0" y="106"/>
                  </a:lnTo>
                  <a:lnTo>
                    <a:pt x="107" y="106"/>
                  </a:lnTo>
                  <a:lnTo>
                    <a:pt x="0" y="0"/>
                  </a:lnTo>
                  <a:lnTo>
                    <a:pt x="0" y="106"/>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8C62B663-93A6-4297-B80E-44DB61E660BA}"/>
                </a:ext>
              </a:extLst>
            </p:cNvPr>
            <p:cNvSpPr>
              <a:spLocks/>
            </p:cNvSpPr>
            <p:nvPr/>
          </p:nvSpPr>
          <p:spPr bwMode="auto">
            <a:xfrm>
              <a:off x="9082088" y="7624763"/>
              <a:ext cx="38100" cy="77788"/>
            </a:xfrm>
            <a:custGeom>
              <a:avLst/>
              <a:gdLst>
                <a:gd name="T0" fmla="*/ 40 w 40"/>
                <a:gd name="T1" fmla="*/ 0 h 80"/>
                <a:gd name="T2" fmla="*/ 40 w 40"/>
                <a:gd name="T3" fmla="*/ 0 h 80"/>
                <a:gd name="T4" fmla="*/ 0 w 40"/>
                <a:gd name="T5" fmla="*/ 0 h 80"/>
                <a:gd name="T6" fmla="*/ 0 w 40"/>
                <a:gd name="T7" fmla="*/ 80 h 80"/>
                <a:gd name="T8" fmla="*/ 40 w 40"/>
                <a:gd name="T9" fmla="*/ 80 h 80"/>
                <a:gd name="T10" fmla="*/ 40 w 40"/>
                <a:gd name="T11" fmla="*/ 0 h 80"/>
              </a:gdLst>
              <a:ahLst/>
              <a:cxnLst>
                <a:cxn ang="0">
                  <a:pos x="T0" y="T1"/>
                </a:cxn>
                <a:cxn ang="0">
                  <a:pos x="T2" y="T3"/>
                </a:cxn>
                <a:cxn ang="0">
                  <a:pos x="T4" y="T5"/>
                </a:cxn>
                <a:cxn ang="0">
                  <a:pos x="T6" y="T7"/>
                </a:cxn>
                <a:cxn ang="0">
                  <a:pos x="T8" y="T9"/>
                </a:cxn>
                <a:cxn ang="0">
                  <a:pos x="T10" y="T11"/>
                </a:cxn>
              </a:cxnLst>
              <a:rect l="0" t="0" r="r" b="b"/>
              <a:pathLst>
                <a:path w="40" h="80">
                  <a:moveTo>
                    <a:pt x="40" y="0"/>
                  </a:moveTo>
                  <a:lnTo>
                    <a:pt x="40" y="0"/>
                  </a:lnTo>
                  <a:lnTo>
                    <a:pt x="0" y="0"/>
                  </a:lnTo>
                  <a:lnTo>
                    <a:pt x="0" y="80"/>
                  </a:lnTo>
                  <a:lnTo>
                    <a:pt x="40" y="80"/>
                  </a:lnTo>
                  <a:lnTo>
                    <a:pt x="4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id="{4DCE1647-3FC0-46BF-BD89-D3876FCC723C}"/>
                </a:ext>
              </a:extLst>
            </p:cNvPr>
            <p:cNvSpPr>
              <a:spLocks/>
            </p:cNvSpPr>
            <p:nvPr/>
          </p:nvSpPr>
          <p:spPr bwMode="auto">
            <a:xfrm>
              <a:off x="9017000" y="7570788"/>
              <a:ext cx="39688" cy="131763"/>
            </a:xfrm>
            <a:custGeom>
              <a:avLst/>
              <a:gdLst>
                <a:gd name="T0" fmla="*/ 40 w 40"/>
                <a:gd name="T1" fmla="*/ 0 h 134"/>
                <a:gd name="T2" fmla="*/ 40 w 40"/>
                <a:gd name="T3" fmla="*/ 0 h 134"/>
                <a:gd name="T4" fmla="*/ 0 w 40"/>
                <a:gd name="T5" fmla="*/ 0 h 134"/>
                <a:gd name="T6" fmla="*/ 0 w 40"/>
                <a:gd name="T7" fmla="*/ 134 h 134"/>
                <a:gd name="T8" fmla="*/ 40 w 40"/>
                <a:gd name="T9" fmla="*/ 134 h 134"/>
                <a:gd name="T10" fmla="*/ 40 w 40"/>
                <a:gd name="T11" fmla="*/ 0 h 134"/>
              </a:gdLst>
              <a:ahLst/>
              <a:cxnLst>
                <a:cxn ang="0">
                  <a:pos x="T0" y="T1"/>
                </a:cxn>
                <a:cxn ang="0">
                  <a:pos x="T2" y="T3"/>
                </a:cxn>
                <a:cxn ang="0">
                  <a:pos x="T4" y="T5"/>
                </a:cxn>
                <a:cxn ang="0">
                  <a:pos x="T6" y="T7"/>
                </a:cxn>
                <a:cxn ang="0">
                  <a:pos x="T8" y="T9"/>
                </a:cxn>
                <a:cxn ang="0">
                  <a:pos x="T10" y="T11"/>
                </a:cxn>
              </a:cxnLst>
              <a:rect l="0" t="0" r="r" b="b"/>
              <a:pathLst>
                <a:path w="40" h="134">
                  <a:moveTo>
                    <a:pt x="40" y="0"/>
                  </a:moveTo>
                  <a:lnTo>
                    <a:pt x="40" y="0"/>
                  </a:lnTo>
                  <a:lnTo>
                    <a:pt x="0" y="0"/>
                  </a:lnTo>
                  <a:lnTo>
                    <a:pt x="0" y="134"/>
                  </a:lnTo>
                  <a:lnTo>
                    <a:pt x="40" y="134"/>
                  </a:lnTo>
                  <a:lnTo>
                    <a:pt x="40" y="0"/>
                  </a:ln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1288F1DF-90AD-4BE9-AA87-06C16183F227}"/>
                </a:ext>
              </a:extLst>
            </p:cNvPr>
            <p:cNvSpPr>
              <a:spLocks/>
            </p:cNvSpPr>
            <p:nvPr/>
          </p:nvSpPr>
          <p:spPr bwMode="auto">
            <a:xfrm>
              <a:off x="9147175" y="7518401"/>
              <a:ext cx="39688" cy="184150"/>
            </a:xfrm>
            <a:custGeom>
              <a:avLst/>
              <a:gdLst>
                <a:gd name="T0" fmla="*/ 40 w 40"/>
                <a:gd name="T1" fmla="*/ 0 h 187"/>
                <a:gd name="T2" fmla="*/ 40 w 40"/>
                <a:gd name="T3" fmla="*/ 0 h 187"/>
                <a:gd name="T4" fmla="*/ 0 w 40"/>
                <a:gd name="T5" fmla="*/ 0 h 187"/>
                <a:gd name="T6" fmla="*/ 0 w 40"/>
                <a:gd name="T7" fmla="*/ 187 h 187"/>
                <a:gd name="T8" fmla="*/ 40 w 40"/>
                <a:gd name="T9" fmla="*/ 187 h 187"/>
                <a:gd name="T10" fmla="*/ 40 w 40"/>
                <a:gd name="T11" fmla="*/ 0 h 187"/>
              </a:gdLst>
              <a:ahLst/>
              <a:cxnLst>
                <a:cxn ang="0">
                  <a:pos x="T0" y="T1"/>
                </a:cxn>
                <a:cxn ang="0">
                  <a:pos x="T2" y="T3"/>
                </a:cxn>
                <a:cxn ang="0">
                  <a:pos x="T4" y="T5"/>
                </a:cxn>
                <a:cxn ang="0">
                  <a:pos x="T6" y="T7"/>
                </a:cxn>
                <a:cxn ang="0">
                  <a:pos x="T8" y="T9"/>
                </a:cxn>
                <a:cxn ang="0">
                  <a:pos x="T10" y="T11"/>
                </a:cxn>
              </a:cxnLst>
              <a:rect l="0" t="0" r="r" b="b"/>
              <a:pathLst>
                <a:path w="40" h="187">
                  <a:moveTo>
                    <a:pt x="40" y="0"/>
                  </a:moveTo>
                  <a:lnTo>
                    <a:pt x="40" y="0"/>
                  </a:lnTo>
                  <a:lnTo>
                    <a:pt x="0" y="0"/>
                  </a:lnTo>
                  <a:lnTo>
                    <a:pt x="0" y="187"/>
                  </a:lnTo>
                  <a:lnTo>
                    <a:pt x="40" y="187"/>
                  </a:lnTo>
                  <a:lnTo>
                    <a:pt x="40" y="0"/>
                  </a:ln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6" name="Graphic 4">
            <a:extLst>
              <a:ext uri="{FF2B5EF4-FFF2-40B4-BE49-F238E27FC236}">
                <a16:creationId xmlns:a16="http://schemas.microsoft.com/office/drawing/2014/main" id="{8B29BC93-6EBC-4F20-9D90-6AA3EA8201C3}"/>
              </a:ext>
            </a:extLst>
          </p:cNvPr>
          <p:cNvSpPr/>
          <p:nvPr/>
        </p:nvSpPr>
        <p:spPr>
          <a:xfrm>
            <a:off x="2084325" y="6812292"/>
            <a:ext cx="842962" cy="583872"/>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FC2FF80B-EC22-4A6D-9CA8-0824FD462E6A}"/>
              </a:ext>
            </a:extLst>
          </p:cNvPr>
          <p:cNvSpPr/>
          <p:nvPr/>
        </p:nvSpPr>
        <p:spPr>
          <a:xfrm>
            <a:off x="1350861" y="6528681"/>
            <a:ext cx="769199" cy="834144"/>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5000">
                <a:schemeClr val="bg2"/>
              </a:gs>
            </a:gsLst>
            <a:lin ang="13500000" scaled="1"/>
            <a:tileRect/>
          </a:gra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E1402AD-F02F-4B1C-86B1-C71C9A799F1B}"/>
              </a:ext>
            </a:extLst>
          </p:cNvPr>
          <p:cNvSpPr/>
          <p:nvPr/>
        </p:nvSpPr>
        <p:spPr bwMode="auto">
          <a:xfrm>
            <a:off x="2095388" y="6634631"/>
            <a:ext cx="330219" cy="153888"/>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1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1" y="192709"/>
                </a:lnTo>
                <a:lnTo>
                  <a:pt x="0" y="192709"/>
                </a:lnTo>
                <a:close/>
              </a:path>
            </a:pathLst>
          </a:custGeom>
        </p:spPr>
        <p:txBody>
          <a:bodyPr wrap="none" lIns="0" tIns="0" rIns="0" bIns="0">
            <a:spAutoFit/>
          </a:bodyPr>
          <a:lstStyle/>
          <a:p>
            <a:pPr algn="ctr"/>
            <a:r>
              <a:rPr lang="en-US" sz="1000">
                <a:solidFill>
                  <a:schemeClr val="tx1">
                    <a:lumMod val="50000"/>
                    <a:lumOff val="50000"/>
                  </a:schemeClr>
                </a:solidFill>
                <a:latin typeface="Segoe UI Semibold"/>
              </a:rPr>
              <a:t>15.5%</a:t>
            </a:r>
          </a:p>
        </p:txBody>
      </p:sp>
      <p:grpSp>
        <p:nvGrpSpPr>
          <p:cNvPr id="47" name="Group 46">
            <a:extLst>
              <a:ext uri="{FF2B5EF4-FFF2-40B4-BE49-F238E27FC236}">
                <a16:creationId xmlns:a16="http://schemas.microsoft.com/office/drawing/2014/main" id="{6361532B-C0A2-46E0-81C1-9A5134FC756B}"/>
              </a:ext>
            </a:extLst>
          </p:cNvPr>
          <p:cNvGrpSpPr/>
          <p:nvPr/>
        </p:nvGrpSpPr>
        <p:grpSpPr>
          <a:xfrm>
            <a:off x="559883" y="5685951"/>
            <a:ext cx="351636" cy="372246"/>
            <a:chOff x="4853955" y="2772764"/>
            <a:chExt cx="351636" cy="372246"/>
          </a:xfrm>
        </p:grpSpPr>
        <p:sp>
          <p:nvSpPr>
            <p:cNvPr id="94" name="Freeform: Shape 93">
              <a:extLst>
                <a:ext uri="{FF2B5EF4-FFF2-40B4-BE49-F238E27FC236}">
                  <a16:creationId xmlns:a16="http://schemas.microsoft.com/office/drawing/2014/main" id="{FDCFE0EC-107D-4275-9672-029812B8E715}"/>
                </a:ext>
              </a:extLst>
            </p:cNvPr>
            <p:cNvSpPr/>
            <p:nvPr/>
          </p:nvSpPr>
          <p:spPr>
            <a:xfrm>
              <a:off x="5166939" y="3064884"/>
              <a:ext cx="38652" cy="77303"/>
            </a:xfrm>
            <a:custGeom>
              <a:avLst/>
              <a:gdLst>
                <a:gd name="connsiteX0" fmla="*/ 1166 w 38651"/>
                <a:gd name="connsiteY0" fmla="*/ 79769 h 77302"/>
                <a:gd name="connsiteX1" fmla="*/ 39946 w 38651"/>
                <a:gd name="connsiteY1" fmla="*/ 79769 h 77302"/>
                <a:gd name="connsiteX2" fmla="*/ 39946 w 38651"/>
                <a:gd name="connsiteY2" fmla="*/ 1166 h 77302"/>
                <a:gd name="connsiteX3" fmla="*/ 1166 w 38651"/>
                <a:gd name="connsiteY3" fmla="*/ 1166 h 77302"/>
                <a:gd name="connsiteX4" fmla="*/ 1166 w 38651"/>
                <a:gd name="connsiteY4" fmla="*/ 79769 h 7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77302">
                  <a:moveTo>
                    <a:pt x="1166" y="79769"/>
                  </a:moveTo>
                  <a:lnTo>
                    <a:pt x="39946" y="79769"/>
                  </a:lnTo>
                  <a:lnTo>
                    <a:pt x="39946" y="1166"/>
                  </a:lnTo>
                  <a:lnTo>
                    <a:pt x="1166" y="1166"/>
                  </a:lnTo>
                  <a:lnTo>
                    <a:pt x="1166" y="79769"/>
                  </a:lnTo>
                  <a:close/>
                </a:path>
              </a:pathLst>
            </a:custGeom>
            <a:solidFill>
              <a:srgbClr val="D1D1D1"/>
            </a:solidFill>
            <a:ln w="383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EAB0FD9-76BA-4BEB-A30E-26EC7B880921}"/>
                </a:ext>
              </a:extLst>
            </p:cNvPr>
            <p:cNvSpPr/>
            <p:nvPr/>
          </p:nvSpPr>
          <p:spPr>
            <a:xfrm>
              <a:off x="5088397" y="3026429"/>
              <a:ext cx="38652" cy="115954"/>
            </a:xfrm>
            <a:custGeom>
              <a:avLst/>
              <a:gdLst>
                <a:gd name="connsiteX0" fmla="*/ 1166 w 38651"/>
                <a:gd name="connsiteY0" fmla="*/ 118223 h 115954"/>
                <a:gd name="connsiteX1" fmla="*/ 39946 w 38651"/>
                <a:gd name="connsiteY1" fmla="*/ 118223 h 115954"/>
                <a:gd name="connsiteX2" fmla="*/ 39946 w 38651"/>
                <a:gd name="connsiteY2" fmla="*/ 1166 h 115954"/>
                <a:gd name="connsiteX3" fmla="*/ 1166 w 38651"/>
                <a:gd name="connsiteY3" fmla="*/ 1166 h 115954"/>
                <a:gd name="connsiteX4" fmla="*/ 1166 w 38651"/>
                <a:gd name="connsiteY4" fmla="*/ 118223 h 11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115954">
                  <a:moveTo>
                    <a:pt x="1166" y="118223"/>
                  </a:moveTo>
                  <a:lnTo>
                    <a:pt x="39946" y="118223"/>
                  </a:lnTo>
                  <a:lnTo>
                    <a:pt x="39946" y="1166"/>
                  </a:lnTo>
                  <a:lnTo>
                    <a:pt x="1166" y="1166"/>
                  </a:lnTo>
                  <a:lnTo>
                    <a:pt x="1166" y="118223"/>
                  </a:lnTo>
                  <a:close/>
                </a:path>
              </a:pathLst>
            </a:custGeom>
            <a:solidFill>
              <a:srgbClr val="D1D1D1"/>
            </a:solidFill>
            <a:ln w="383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2B16C21-9FC6-45EA-B29D-49D9D726C54E}"/>
                </a:ext>
              </a:extLst>
            </p:cNvPr>
            <p:cNvSpPr/>
            <p:nvPr/>
          </p:nvSpPr>
          <p:spPr>
            <a:xfrm>
              <a:off x="4932561" y="2850127"/>
              <a:ext cx="38652" cy="293750"/>
            </a:xfrm>
            <a:custGeom>
              <a:avLst/>
              <a:gdLst>
                <a:gd name="connsiteX0" fmla="*/ 1166 w 38651"/>
                <a:gd name="connsiteY0" fmla="*/ 294527 h 293750"/>
                <a:gd name="connsiteX1" fmla="*/ 39946 w 38651"/>
                <a:gd name="connsiteY1" fmla="*/ 294527 h 293750"/>
                <a:gd name="connsiteX2" fmla="*/ 39946 w 38651"/>
                <a:gd name="connsiteY2" fmla="*/ 1166 h 293750"/>
                <a:gd name="connsiteX3" fmla="*/ 1166 w 38651"/>
                <a:gd name="connsiteY3" fmla="*/ 1166 h 293750"/>
                <a:gd name="connsiteX4" fmla="*/ 1166 w 38651"/>
                <a:gd name="connsiteY4" fmla="*/ 294527 h 2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293750">
                  <a:moveTo>
                    <a:pt x="1166" y="294527"/>
                  </a:moveTo>
                  <a:lnTo>
                    <a:pt x="39946" y="294527"/>
                  </a:lnTo>
                  <a:lnTo>
                    <a:pt x="39946" y="1166"/>
                  </a:lnTo>
                  <a:lnTo>
                    <a:pt x="1166" y="1166"/>
                  </a:lnTo>
                  <a:lnTo>
                    <a:pt x="1166" y="294527"/>
                  </a:lnTo>
                  <a:close/>
                </a:path>
              </a:pathLst>
            </a:custGeom>
            <a:solidFill>
              <a:srgbClr val="D1D1D1"/>
            </a:solidFill>
            <a:ln w="383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1B197FF2-F9B4-4F2B-BD13-8AA940CCE1E1}"/>
                </a:ext>
              </a:extLst>
            </p:cNvPr>
            <p:cNvSpPr/>
            <p:nvPr/>
          </p:nvSpPr>
          <p:spPr>
            <a:xfrm>
              <a:off x="5011162" y="2947888"/>
              <a:ext cx="38652" cy="197122"/>
            </a:xfrm>
            <a:custGeom>
              <a:avLst/>
              <a:gdLst>
                <a:gd name="connsiteX0" fmla="*/ 1166 w 38651"/>
                <a:gd name="connsiteY0" fmla="*/ 196762 h 197121"/>
                <a:gd name="connsiteX1" fmla="*/ 39946 w 38651"/>
                <a:gd name="connsiteY1" fmla="*/ 196762 h 197121"/>
                <a:gd name="connsiteX2" fmla="*/ 39946 w 38651"/>
                <a:gd name="connsiteY2" fmla="*/ 1166 h 197121"/>
                <a:gd name="connsiteX3" fmla="*/ 1166 w 38651"/>
                <a:gd name="connsiteY3" fmla="*/ 1166 h 197121"/>
                <a:gd name="connsiteX4" fmla="*/ 1166 w 38651"/>
                <a:gd name="connsiteY4" fmla="*/ 196762 h 197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197121">
                  <a:moveTo>
                    <a:pt x="1166" y="196762"/>
                  </a:moveTo>
                  <a:lnTo>
                    <a:pt x="39946" y="196762"/>
                  </a:lnTo>
                  <a:lnTo>
                    <a:pt x="39946" y="1166"/>
                  </a:lnTo>
                  <a:lnTo>
                    <a:pt x="1166" y="1166"/>
                  </a:lnTo>
                  <a:lnTo>
                    <a:pt x="1166" y="196762"/>
                  </a:lnTo>
                  <a:close/>
                </a:path>
              </a:pathLst>
            </a:custGeom>
            <a:solidFill>
              <a:srgbClr val="D1D1D1"/>
            </a:solidFill>
            <a:ln w="383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FB56BF1-921A-4B0E-9F27-8776C4628FBB}"/>
                </a:ext>
              </a:extLst>
            </p:cNvPr>
            <p:cNvSpPr/>
            <p:nvPr/>
          </p:nvSpPr>
          <p:spPr>
            <a:xfrm>
              <a:off x="4853955" y="2772764"/>
              <a:ext cx="38652" cy="371053"/>
            </a:xfrm>
            <a:custGeom>
              <a:avLst/>
              <a:gdLst>
                <a:gd name="connsiteX0" fmla="*/ 1166 w 38651"/>
                <a:gd name="connsiteY0" fmla="*/ 371893 h 371052"/>
                <a:gd name="connsiteX1" fmla="*/ 40142 w 38651"/>
                <a:gd name="connsiteY1" fmla="*/ 371893 h 371052"/>
                <a:gd name="connsiteX2" fmla="*/ 40142 w 38651"/>
                <a:gd name="connsiteY2" fmla="*/ 1166 h 371052"/>
                <a:gd name="connsiteX3" fmla="*/ 1166 w 38651"/>
                <a:gd name="connsiteY3" fmla="*/ 1166 h 371052"/>
                <a:gd name="connsiteX4" fmla="*/ 1166 w 38651"/>
                <a:gd name="connsiteY4" fmla="*/ 371893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51" h="371052">
                  <a:moveTo>
                    <a:pt x="1166" y="371893"/>
                  </a:moveTo>
                  <a:lnTo>
                    <a:pt x="40142" y="371893"/>
                  </a:lnTo>
                  <a:lnTo>
                    <a:pt x="40142" y="1166"/>
                  </a:lnTo>
                  <a:lnTo>
                    <a:pt x="1166" y="1166"/>
                  </a:lnTo>
                  <a:lnTo>
                    <a:pt x="1166" y="371893"/>
                  </a:lnTo>
                  <a:close/>
                </a:path>
              </a:pathLst>
            </a:custGeom>
            <a:solidFill>
              <a:srgbClr val="D1D1D1"/>
            </a:solidFill>
            <a:ln w="383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DEA222F-C682-4D48-A04B-5937DDE1D3EA}"/>
                </a:ext>
              </a:extLst>
            </p:cNvPr>
            <p:cNvSpPr/>
            <p:nvPr/>
          </p:nvSpPr>
          <p:spPr>
            <a:xfrm>
              <a:off x="5109841" y="2772764"/>
              <a:ext cx="88899" cy="177796"/>
            </a:xfrm>
            <a:custGeom>
              <a:avLst/>
              <a:gdLst>
                <a:gd name="connsiteX0" fmla="*/ 66148 w 88898"/>
                <a:gd name="connsiteY0" fmla="*/ 119136 h 177796"/>
                <a:gd name="connsiteX1" fmla="*/ 52721 w 88898"/>
                <a:gd name="connsiteY1" fmla="*/ 104145 h 177796"/>
                <a:gd name="connsiteX2" fmla="*/ 52721 w 88898"/>
                <a:gd name="connsiteY2" fmla="*/ 132562 h 177796"/>
                <a:gd name="connsiteX3" fmla="*/ 66148 w 88898"/>
                <a:gd name="connsiteY3" fmla="*/ 119136 h 177796"/>
                <a:gd name="connsiteX4" fmla="*/ 39034 w 88898"/>
                <a:gd name="connsiteY4" fmla="*/ 72404 h 177796"/>
                <a:gd name="connsiteX5" fmla="*/ 39034 w 88898"/>
                <a:gd name="connsiteY5" fmla="*/ 42683 h 177796"/>
                <a:gd name="connsiteX6" fmla="*/ 25998 w 88898"/>
                <a:gd name="connsiteY6" fmla="*/ 56305 h 177796"/>
                <a:gd name="connsiteX7" fmla="*/ 39034 w 88898"/>
                <a:gd name="connsiteY7" fmla="*/ 72404 h 177796"/>
                <a:gd name="connsiteX8" fmla="*/ 91110 w 88898"/>
                <a:gd name="connsiteY8" fmla="*/ 117832 h 177796"/>
                <a:gd name="connsiteX9" fmla="*/ 81334 w 88898"/>
                <a:gd name="connsiteY9" fmla="*/ 142861 h 177796"/>
                <a:gd name="connsiteX10" fmla="*/ 52786 w 88898"/>
                <a:gd name="connsiteY10" fmla="*/ 154462 h 177796"/>
                <a:gd name="connsiteX11" fmla="*/ 52786 w 88898"/>
                <a:gd name="connsiteY11" fmla="*/ 176752 h 177796"/>
                <a:gd name="connsiteX12" fmla="*/ 39099 w 88898"/>
                <a:gd name="connsiteY12" fmla="*/ 176752 h 177796"/>
                <a:gd name="connsiteX13" fmla="*/ 39099 w 88898"/>
                <a:gd name="connsiteY13" fmla="*/ 155048 h 177796"/>
                <a:gd name="connsiteX14" fmla="*/ 3642 w 88898"/>
                <a:gd name="connsiteY14" fmla="*/ 146445 h 177796"/>
                <a:gd name="connsiteX15" fmla="*/ 3642 w 88898"/>
                <a:gd name="connsiteY15" fmla="*/ 120439 h 177796"/>
                <a:gd name="connsiteX16" fmla="*/ 19806 w 88898"/>
                <a:gd name="connsiteY16" fmla="*/ 128456 h 177796"/>
                <a:gd name="connsiteX17" fmla="*/ 39099 w 88898"/>
                <a:gd name="connsiteY17" fmla="*/ 132889 h 177796"/>
                <a:gd name="connsiteX18" fmla="*/ 39099 w 88898"/>
                <a:gd name="connsiteY18" fmla="*/ 98735 h 177796"/>
                <a:gd name="connsiteX19" fmla="*/ 9769 w 88898"/>
                <a:gd name="connsiteY19" fmla="*/ 81920 h 177796"/>
                <a:gd name="connsiteX20" fmla="*/ 1166 w 88898"/>
                <a:gd name="connsiteY20" fmla="*/ 57869 h 177796"/>
                <a:gd name="connsiteX21" fmla="*/ 11790 w 88898"/>
                <a:gd name="connsiteY21" fmla="*/ 32711 h 177796"/>
                <a:gd name="connsiteX22" fmla="*/ 39164 w 88898"/>
                <a:gd name="connsiteY22" fmla="*/ 20784 h 177796"/>
                <a:gd name="connsiteX23" fmla="*/ 39164 w 88898"/>
                <a:gd name="connsiteY23" fmla="*/ 1166 h 177796"/>
                <a:gd name="connsiteX24" fmla="*/ 52852 w 88898"/>
                <a:gd name="connsiteY24" fmla="*/ 1166 h 177796"/>
                <a:gd name="connsiteX25" fmla="*/ 52852 w 88898"/>
                <a:gd name="connsiteY25" fmla="*/ 20393 h 177796"/>
                <a:gd name="connsiteX26" fmla="*/ 82377 w 88898"/>
                <a:gd name="connsiteY26" fmla="*/ 26780 h 177796"/>
                <a:gd name="connsiteX27" fmla="*/ 82377 w 88898"/>
                <a:gd name="connsiteY27" fmla="*/ 52069 h 177796"/>
                <a:gd name="connsiteX28" fmla="*/ 52852 w 88898"/>
                <a:gd name="connsiteY28" fmla="*/ 42292 h 177796"/>
                <a:gd name="connsiteX29" fmla="*/ 52852 w 88898"/>
                <a:gd name="connsiteY29" fmla="*/ 77814 h 177796"/>
                <a:gd name="connsiteX30" fmla="*/ 82377 w 88898"/>
                <a:gd name="connsiteY30" fmla="*/ 94694 h 177796"/>
                <a:gd name="connsiteX31" fmla="*/ 91110 w 88898"/>
                <a:gd name="connsiteY31" fmla="*/ 117832 h 17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898" h="177796">
                  <a:moveTo>
                    <a:pt x="66148" y="119136"/>
                  </a:moveTo>
                  <a:cubicBezTo>
                    <a:pt x="66148" y="113075"/>
                    <a:pt x="61650" y="108056"/>
                    <a:pt x="52721" y="104145"/>
                  </a:cubicBezTo>
                  <a:lnTo>
                    <a:pt x="52721" y="132562"/>
                  </a:lnTo>
                  <a:cubicBezTo>
                    <a:pt x="61716" y="131129"/>
                    <a:pt x="66148" y="126631"/>
                    <a:pt x="66148" y="119136"/>
                  </a:cubicBezTo>
                  <a:close/>
                  <a:moveTo>
                    <a:pt x="39034" y="72404"/>
                  </a:moveTo>
                  <a:lnTo>
                    <a:pt x="39034" y="42683"/>
                  </a:lnTo>
                  <a:cubicBezTo>
                    <a:pt x="30365" y="44247"/>
                    <a:pt x="25998" y="48745"/>
                    <a:pt x="25998" y="56305"/>
                  </a:cubicBezTo>
                  <a:cubicBezTo>
                    <a:pt x="25998" y="62888"/>
                    <a:pt x="30365" y="68233"/>
                    <a:pt x="39034" y="72404"/>
                  </a:cubicBezTo>
                  <a:close/>
                  <a:moveTo>
                    <a:pt x="91110" y="117832"/>
                  </a:moveTo>
                  <a:cubicBezTo>
                    <a:pt x="91110" y="128195"/>
                    <a:pt x="87852" y="136538"/>
                    <a:pt x="81334" y="142861"/>
                  </a:cubicBezTo>
                  <a:cubicBezTo>
                    <a:pt x="74816" y="149182"/>
                    <a:pt x="65300" y="153028"/>
                    <a:pt x="52786" y="154462"/>
                  </a:cubicBezTo>
                  <a:lnTo>
                    <a:pt x="52786" y="176752"/>
                  </a:lnTo>
                  <a:lnTo>
                    <a:pt x="39099" y="176752"/>
                  </a:lnTo>
                  <a:lnTo>
                    <a:pt x="39099" y="155048"/>
                  </a:lnTo>
                  <a:cubicBezTo>
                    <a:pt x="26194" y="154918"/>
                    <a:pt x="14397" y="152050"/>
                    <a:pt x="3642" y="146445"/>
                  </a:cubicBezTo>
                  <a:lnTo>
                    <a:pt x="3642" y="120439"/>
                  </a:lnTo>
                  <a:cubicBezTo>
                    <a:pt x="7032" y="123177"/>
                    <a:pt x="12441" y="125849"/>
                    <a:pt x="19806" y="128456"/>
                  </a:cubicBezTo>
                  <a:cubicBezTo>
                    <a:pt x="27237" y="131063"/>
                    <a:pt x="33624" y="132562"/>
                    <a:pt x="39099" y="132889"/>
                  </a:cubicBezTo>
                  <a:lnTo>
                    <a:pt x="39099" y="98735"/>
                  </a:lnTo>
                  <a:cubicBezTo>
                    <a:pt x="25281" y="93587"/>
                    <a:pt x="15505" y="87981"/>
                    <a:pt x="9769" y="81920"/>
                  </a:cubicBezTo>
                  <a:cubicBezTo>
                    <a:pt x="4033" y="75793"/>
                    <a:pt x="1166" y="67776"/>
                    <a:pt x="1166" y="57869"/>
                  </a:cubicBezTo>
                  <a:cubicBezTo>
                    <a:pt x="1166" y="47963"/>
                    <a:pt x="4685" y="39555"/>
                    <a:pt x="11790" y="32711"/>
                  </a:cubicBezTo>
                  <a:cubicBezTo>
                    <a:pt x="18829" y="25868"/>
                    <a:pt x="27954" y="21892"/>
                    <a:pt x="39164" y="20784"/>
                  </a:cubicBezTo>
                  <a:lnTo>
                    <a:pt x="39164" y="1166"/>
                  </a:lnTo>
                  <a:lnTo>
                    <a:pt x="52852" y="1166"/>
                  </a:lnTo>
                  <a:lnTo>
                    <a:pt x="52852" y="20393"/>
                  </a:lnTo>
                  <a:cubicBezTo>
                    <a:pt x="66017" y="21045"/>
                    <a:pt x="75859" y="23130"/>
                    <a:pt x="82377" y="26780"/>
                  </a:cubicBezTo>
                  <a:lnTo>
                    <a:pt x="82377" y="52069"/>
                  </a:lnTo>
                  <a:cubicBezTo>
                    <a:pt x="73708" y="46790"/>
                    <a:pt x="63866" y="43596"/>
                    <a:pt x="52852" y="42292"/>
                  </a:cubicBezTo>
                  <a:lnTo>
                    <a:pt x="52852" y="77814"/>
                  </a:lnTo>
                  <a:cubicBezTo>
                    <a:pt x="66669" y="82832"/>
                    <a:pt x="76511" y="88438"/>
                    <a:pt x="82377" y="94694"/>
                  </a:cubicBezTo>
                  <a:cubicBezTo>
                    <a:pt x="88178" y="101017"/>
                    <a:pt x="91110" y="108707"/>
                    <a:pt x="91110" y="117832"/>
                  </a:cubicBezTo>
                  <a:close/>
                </a:path>
              </a:pathLst>
            </a:custGeom>
            <a:solidFill>
              <a:schemeClr val="accent1"/>
            </a:solidFill>
            <a:ln w="3830" cap="flat">
              <a:noFill/>
              <a:prstDash val="solid"/>
              <a:miter/>
            </a:ln>
          </p:spPr>
          <p:txBody>
            <a:bodyPr rtlCol="0" anchor="ctr"/>
            <a:lstStyle/>
            <a:p>
              <a:endParaRPr lang="en-US"/>
            </a:p>
          </p:txBody>
        </p:sp>
      </p:grpSp>
      <p:sp>
        <p:nvSpPr>
          <p:cNvPr id="100" name="Graphic 4">
            <a:extLst>
              <a:ext uri="{FF2B5EF4-FFF2-40B4-BE49-F238E27FC236}">
                <a16:creationId xmlns:a16="http://schemas.microsoft.com/office/drawing/2014/main" id="{FDD3E90F-BFAD-4139-B1F0-BE512F5C4946}"/>
              </a:ext>
            </a:extLst>
          </p:cNvPr>
          <p:cNvSpPr/>
          <p:nvPr/>
        </p:nvSpPr>
        <p:spPr>
          <a:xfrm>
            <a:off x="5724519" y="6605917"/>
            <a:ext cx="842962" cy="756908"/>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5B06F081-8DF2-4D99-BE69-57FA94300C1E}"/>
              </a:ext>
            </a:extLst>
          </p:cNvPr>
          <p:cNvSpPr/>
          <p:nvPr/>
        </p:nvSpPr>
        <p:spPr>
          <a:xfrm>
            <a:off x="4981531" y="6370895"/>
            <a:ext cx="769199" cy="1010978"/>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5000">
                <a:schemeClr val="bg2"/>
              </a:gs>
            </a:gsLst>
            <a:lin ang="13500000" scaled="1"/>
            <a:tileRect/>
          </a:gradFill>
          <a:ln w="9525" cap="flat">
            <a:noFill/>
            <a:prstDash val="solid"/>
            <a:miter/>
          </a:ln>
        </p:spPr>
        <p:txBody>
          <a:bodyPr rtlCol="0" anchor="ctr"/>
          <a:lstStyle/>
          <a:p>
            <a:endParaRPr lang="en-US"/>
          </a:p>
        </p:txBody>
      </p:sp>
      <p:graphicFrame>
        <p:nvGraphicFramePr>
          <p:cNvPr id="102" name="Chart 101">
            <a:extLst>
              <a:ext uri="{FF2B5EF4-FFF2-40B4-BE49-F238E27FC236}">
                <a16:creationId xmlns:a16="http://schemas.microsoft.com/office/drawing/2014/main" id="{5754C320-9E5A-479E-8E94-4ED0C8784AEF}"/>
              </a:ext>
            </a:extLst>
          </p:cNvPr>
          <p:cNvGraphicFramePr/>
          <p:nvPr>
            <p:extLst>
              <p:ext uri="{D42A27DB-BD31-4B8C-83A1-F6EECF244321}">
                <p14:modId xmlns:p14="http://schemas.microsoft.com/office/powerpoint/2010/main" val="3219145718"/>
              </p:ext>
            </p:extLst>
          </p:nvPr>
        </p:nvGraphicFramePr>
        <p:xfrm>
          <a:off x="4651363" y="6120118"/>
          <a:ext cx="2146312" cy="1430875"/>
        </p:xfrm>
        <a:graphic>
          <a:graphicData uri="http://schemas.openxmlformats.org/drawingml/2006/chart">
            <c:chart xmlns:c="http://schemas.openxmlformats.org/drawingml/2006/chart" xmlns:r="http://schemas.openxmlformats.org/officeDocument/2006/relationships" r:id="rId9"/>
          </a:graphicData>
        </a:graphic>
      </p:graphicFrame>
      <p:sp>
        <p:nvSpPr>
          <p:cNvPr id="105" name="Freeform: Shape 104">
            <a:extLst>
              <a:ext uri="{FF2B5EF4-FFF2-40B4-BE49-F238E27FC236}">
                <a16:creationId xmlns:a16="http://schemas.microsoft.com/office/drawing/2014/main" id="{06E5C5ED-FD52-4200-A73D-028E051BB948}"/>
              </a:ext>
            </a:extLst>
          </p:cNvPr>
          <p:cNvSpPr/>
          <p:nvPr/>
        </p:nvSpPr>
        <p:spPr bwMode="auto">
          <a:xfrm>
            <a:off x="4926146" y="5988502"/>
            <a:ext cx="409507" cy="290560"/>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0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0" y="192709"/>
                </a:lnTo>
                <a:lnTo>
                  <a:pt x="0" y="192709"/>
                </a:lnTo>
                <a:close/>
              </a:path>
            </a:pathLst>
          </a:custGeom>
          <a:solidFill>
            <a:schemeClr val="accent1"/>
          </a:solidFill>
          <a:ln w="635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050">
                <a:solidFill>
                  <a:srgbClr val="FFFFFF"/>
                </a:solidFill>
                <a:ea typeface="Segoe UI" pitchFamily="34" charset="0"/>
                <a:cs typeface="Segoe UI" pitchFamily="34" charset="0"/>
              </a:rPr>
              <a:t>18.2%</a:t>
            </a:r>
          </a:p>
        </p:txBody>
      </p:sp>
      <p:sp>
        <p:nvSpPr>
          <p:cNvPr id="106" name="Freeform: Shape 105">
            <a:extLst>
              <a:ext uri="{FF2B5EF4-FFF2-40B4-BE49-F238E27FC236}">
                <a16:creationId xmlns:a16="http://schemas.microsoft.com/office/drawing/2014/main" id="{CB691410-BA0C-4528-979E-77DE143AA3AF}"/>
              </a:ext>
            </a:extLst>
          </p:cNvPr>
          <p:cNvSpPr/>
          <p:nvPr/>
        </p:nvSpPr>
        <p:spPr bwMode="auto">
          <a:xfrm>
            <a:off x="5784473" y="6450966"/>
            <a:ext cx="232436" cy="153888"/>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1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1" y="192709"/>
                </a:lnTo>
                <a:lnTo>
                  <a:pt x="0" y="192709"/>
                </a:lnTo>
                <a:close/>
              </a:path>
            </a:pathLst>
          </a:custGeom>
        </p:spPr>
        <p:txBody>
          <a:bodyPr wrap="none" lIns="0" tIns="0" rIns="0" bIns="0">
            <a:spAutoFit/>
          </a:bodyPr>
          <a:lstStyle/>
          <a:p>
            <a:pPr algn="ctr"/>
            <a:r>
              <a:rPr lang="en-US" sz="1000">
                <a:solidFill>
                  <a:schemeClr val="tx1">
                    <a:lumMod val="50000"/>
                    <a:lumOff val="50000"/>
                  </a:schemeClr>
                </a:solidFill>
                <a:latin typeface="Segoe UI Semibold"/>
              </a:rPr>
              <a:t>14%</a:t>
            </a:r>
          </a:p>
        </p:txBody>
      </p:sp>
      <p:grpSp>
        <p:nvGrpSpPr>
          <p:cNvPr id="112" name="Group 111">
            <a:extLst>
              <a:ext uri="{FF2B5EF4-FFF2-40B4-BE49-F238E27FC236}">
                <a16:creationId xmlns:a16="http://schemas.microsoft.com/office/drawing/2014/main" id="{FEE3E334-FB61-4FE9-8463-974E87A620E4}"/>
              </a:ext>
            </a:extLst>
          </p:cNvPr>
          <p:cNvGrpSpPr/>
          <p:nvPr/>
        </p:nvGrpSpPr>
        <p:grpSpPr>
          <a:xfrm>
            <a:off x="4186238" y="5602448"/>
            <a:ext cx="419100" cy="357188"/>
            <a:chOff x="-858838" y="1042988"/>
            <a:chExt cx="419100" cy="357188"/>
          </a:xfrm>
        </p:grpSpPr>
        <p:sp>
          <p:nvSpPr>
            <p:cNvPr id="52" name="Freeform 52">
              <a:extLst>
                <a:ext uri="{FF2B5EF4-FFF2-40B4-BE49-F238E27FC236}">
                  <a16:creationId xmlns:a16="http://schemas.microsoft.com/office/drawing/2014/main" id="{AFD67E86-4292-4A86-B712-5779E452079C}"/>
                </a:ext>
              </a:extLst>
            </p:cNvPr>
            <p:cNvSpPr>
              <a:spLocks/>
            </p:cNvSpPr>
            <p:nvPr/>
          </p:nvSpPr>
          <p:spPr bwMode="auto">
            <a:xfrm>
              <a:off x="-747713" y="1203325"/>
              <a:ext cx="106363" cy="104775"/>
            </a:xfrm>
            <a:custGeom>
              <a:avLst/>
              <a:gdLst>
                <a:gd name="T0" fmla="*/ 53 w 107"/>
                <a:gd name="T1" fmla="*/ 107 h 107"/>
                <a:gd name="T2" fmla="*/ 53 w 107"/>
                <a:gd name="T3" fmla="*/ 107 h 107"/>
                <a:gd name="T4" fmla="*/ 107 w 107"/>
                <a:gd name="T5" fmla="*/ 53 h 107"/>
                <a:gd name="T6" fmla="*/ 75 w 107"/>
                <a:gd name="T7" fmla="*/ 5 h 107"/>
                <a:gd name="T8" fmla="*/ 53 w 107"/>
                <a:gd name="T9" fmla="*/ 0 h 107"/>
                <a:gd name="T10" fmla="*/ 31 w 107"/>
                <a:gd name="T11" fmla="*/ 5 h 107"/>
                <a:gd name="T12" fmla="*/ 0 w 107"/>
                <a:gd name="T13" fmla="*/ 53 h 107"/>
                <a:gd name="T14" fmla="*/ 53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3" y="107"/>
                  </a:moveTo>
                  <a:lnTo>
                    <a:pt x="53" y="107"/>
                  </a:lnTo>
                  <a:cubicBezTo>
                    <a:pt x="83" y="107"/>
                    <a:pt x="107" y="83"/>
                    <a:pt x="107" y="53"/>
                  </a:cubicBezTo>
                  <a:cubicBezTo>
                    <a:pt x="107" y="32"/>
                    <a:pt x="94" y="13"/>
                    <a:pt x="75" y="5"/>
                  </a:cubicBezTo>
                  <a:cubicBezTo>
                    <a:pt x="69" y="2"/>
                    <a:pt x="61" y="0"/>
                    <a:pt x="53" y="0"/>
                  </a:cubicBezTo>
                  <a:cubicBezTo>
                    <a:pt x="45" y="0"/>
                    <a:pt x="38" y="2"/>
                    <a:pt x="31" y="5"/>
                  </a:cubicBezTo>
                  <a:cubicBezTo>
                    <a:pt x="13" y="13"/>
                    <a:pt x="0" y="32"/>
                    <a:pt x="0" y="53"/>
                  </a:cubicBezTo>
                  <a:cubicBezTo>
                    <a:pt x="0" y="83"/>
                    <a:pt x="24" y="107"/>
                    <a:pt x="53" y="107"/>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DA20FB85-8C88-44BC-8F38-4FDCAD5AA3C0}"/>
                </a:ext>
              </a:extLst>
            </p:cNvPr>
            <p:cNvSpPr>
              <a:spLocks/>
            </p:cNvSpPr>
            <p:nvPr/>
          </p:nvSpPr>
          <p:spPr bwMode="auto">
            <a:xfrm>
              <a:off x="-774701" y="1320800"/>
              <a:ext cx="158750" cy="79375"/>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6" y="0"/>
                    <a:pt x="0" y="36"/>
                    <a:pt x="0" y="80"/>
                  </a:cubicBezTo>
                  <a:lnTo>
                    <a:pt x="160" y="80"/>
                  </a:lnTo>
                  <a:cubicBezTo>
                    <a:pt x="160" y="36"/>
                    <a:pt x="124" y="0"/>
                    <a:pt x="80"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54">
              <a:extLst>
                <a:ext uri="{FF2B5EF4-FFF2-40B4-BE49-F238E27FC236}">
                  <a16:creationId xmlns:a16="http://schemas.microsoft.com/office/drawing/2014/main" id="{93D89B4D-3385-428E-9865-05EDAFCDFE9A}"/>
                </a:ext>
              </a:extLst>
            </p:cNvPr>
            <p:cNvSpPr>
              <a:spLocks/>
            </p:cNvSpPr>
            <p:nvPr/>
          </p:nvSpPr>
          <p:spPr bwMode="auto">
            <a:xfrm>
              <a:off x="-858838" y="1347788"/>
              <a:ext cx="73025" cy="52388"/>
            </a:xfrm>
            <a:custGeom>
              <a:avLst/>
              <a:gdLst>
                <a:gd name="T0" fmla="*/ 0 w 74"/>
                <a:gd name="T1" fmla="*/ 54 h 54"/>
                <a:gd name="T2" fmla="*/ 0 w 74"/>
                <a:gd name="T3" fmla="*/ 54 h 54"/>
                <a:gd name="T4" fmla="*/ 62 w 74"/>
                <a:gd name="T5" fmla="*/ 54 h 54"/>
                <a:gd name="T6" fmla="*/ 62 w 74"/>
                <a:gd name="T7" fmla="*/ 54 h 54"/>
                <a:gd name="T8" fmla="*/ 74 w 74"/>
                <a:gd name="T9" fmla="*/ 5 h 54"/>
                <a:gd name="T10" fmla="*/ 53 w 74"/>
                <a:gd name="T11" fmla="*/ 0 h 54"/>
                <a:gd name="T12" fmla="*/ 0 w 7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74" h="54">
                  <a:moveTo>
                    <a:pt x="0" y="54"/>
                  </a:moveTo>
                  <a:lnTo>
                    <a:pt x="0" y="54"/>
                  </a:lnTo>
                  <a:lnTo>
                    <a:pt x="62" y="54"/>
                  </a:lnTo>
                  <a:lnTo>
                    <a:pt x="62" y="54"/>
                  </a:lnTo>
                  <a:cubicBezTo>
                    <a:pt x="62" y="36"/>
                    <a:pt x="67" y="20"/>
                    <a:pt x="74" y="5"/>
                  </a:cubicBezTo>
                  <a:cubicBezTo>
                    <a:pt x="68" y="2"/>
                    <a:pt x="60" y="0"/>
                    <a:pt x="53" y="0"/>
                  </a:cubicBezTo>
                  <a:cubicBezTo>
                    <a:pt x="23" y="0"/>
                    <a:pt x="0" y="24"/>
                    <a:pt x="0" y="54"/>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55">
              <a:extLst>
                <a:ext uri="{FF2B5EF4-FFF2-40B4-BE49-F238E27FC236}">
                  <a16:creationId xmlns:a16="http://schemas.microsoft.com/office/drawing/2014/main" id="{A51445C4-26AB-482E-B652-9E528CD94F88}"/>
                </a:ext>
              </a:extLst>
            </p:cNvPr>
            <p:cNvSpPr>
              <a:spLocks/>
            </p:cNvSpPr>
            <p:nvPr/>
          </p:nvSpPr>
          <p:spPr bwMode="auto">
            <a:xfrm>
              <a:off x="-846138" y="1257300"/>
              <a:ext cx="79375" cy="77788"/>
            </a:xfrm>
            <a:custGeom>
              <a:avLst/>
              <a:gdLst>
                <a:gd name="T0" fmla="*/ 40 w 80"/>
                <a:gd name="T1" fmla="*/ 0 h 80"/>
                <a:gd name="T2" fmla="*/ 40 w 80"/>
                <a:gd name="T3" fmla="*/ 0 h 80"/>
                <a:gd name="T4" fmla="*/ 0 w 80"/>
                <a:gd name="T5" fmla="*/ 40 h 80"/>
                <a:gd name="T6" fmla="*/ 14 w 80"/>
                <a:gd name="T7" fmla="*/ 70 h 80"/>
                <a:gd name="T8" fmla="*/ 38 w 80"/>
                <a:gd name="T9" fmla="*/ 79 h 80"/>
                <a:gd name="T10" fmla="*/ 40 w 80"/>
                <a:gd name="T11" fmla="*/ 80 h 80"/>
                <a:gd name="T12" fmla="*/ 42 w 80"/>
                <a:gd name="T13" fmla="*/ 79 h 80"/>
                <a:gd name="T14" fmla="*/ 65 w 80"/>
                <a:gd name="T15" fmla="*/ 70 h 80"/>
                <a:gd name="T16" fmla="*/ 8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18" y="0"/>
                    <a:pt x="0" y="17"/>
                    <a:pt x="0" y="40"/>
                  </a:cubicBezTo>
                  <a:cubicBezTo>
                    <a:pt x="0" y="52"/>
                    <a:pt x="5" y="63"/>
                    <a:pt x="14" y="70"/>
                  </a:cubicBezTo>
                  <a:cubicBezTo>
                    <a:pt x="21" y="75"/>
                    <a:pt x="29" y="79"/>
                    <a:pt x="38" y="79"/>
                  </a:cubicBezTo>
                  <a:cubicBezTo>
                    <a:pt x="38" y="79"/>
                    <a:pt x="39" y="80"/>
                    <a:pt x="40" y="80"/>
                  </a:cubicBezTo>
                  <a:cubicBezTo>
                    <a:pt x="41" y="80"/>
                    <a:pt x="41" y="79"/>
                    <a:pt x="42" y="79"/>
                  </a:cubicBezTo>
                  <a:cubicBezTo>
                    <a:pt x="51" y="79"/>
                    <a:pt x="59" y="75"/>
                    <a:pt x="65" y="70"/>
                  </a:cubicBezTo>
                  <a:cubicBezTo>
                    <a:pt x="74" y="63"/>
                    <a:pt x="80" y="52"/>
                    <a:pt x="80" y="40"/>
                  </a:cubicBezTo>
                  <a:cubicBezTo>
                    <a:pt x="80" y="17"/>
                    <a:pt x="62" y="0"/>
                    <a:pt x="40"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6">
              <a:extLst>
                <a:ext uri="{FF2B5EF4-FFF2-40B4-BE49-F238E27FC236}">
                  <a16:creationId xmlns:a16="http://schemas.microsoft.com/office/drawing/2014/main" id="{D3EF200A-9AFD-4371-A442-F2A6933E1030}"/>
                </a:ext>
              </a:extLst>
            </p:cNvPr>
            <p:cNvSpPr>
              <a:spLocks/>
            </p:cNvSpPr>
            <p:nvPr/>
          </p:nvSpPr>
          <p:spPr bwMode="auto">
            <a:xfrm>
              <a:off x="-820738" y="1087438"/>
              <a:ext cx="144463" cy="133350"/>
            </a:xfrm>
            <a:custGeom>
              <a:avLst/>
              <a:gdLst>
                <a:gd name="T0" fmla="*/ 0 w 147"/>
                <a:gd name="T1" fmla="*/ 0 h 134"/>
                <a:gd name="T2" fmla="*/ 0 w 147"/>
                <a:gd name="T3" fmla="*/ 0 h 134"/>
                <a:gd name="T4" fmla="*/ 147 w 147"/>
                <a:gd name="T5" fmla="*/ 0 h 134"/>
                <a:gd name="T6" fmla="*/ 147 w 147"/>
                <a:gd name="T7" fmla="*/ 100 h 134"/>
                <a:gd name="T8" fmla="*/ 53 w 147"/>
                <a:gd name="T9" fmla="*/ 100 h 134"/>
                <a:gd name="T10" fmla="*/ 19 w 147"/>
                <a:gd name="T11" fmla="*/ 134 h 134"/>
                <a:gd name="T12" fmla="*/ 19 w 147"/>
                <a:gd name="T13" fmla="*/ 100 h 134"/>
                <a:gd name="T14" fmla="*/ 0 w 147"/>
                <a:gd name="T15" fmla="*/ 100 h 134"/>
                <a:gd name="T16" fmla="*/ 0 w 147"/>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34">
                  <a:moveTo>
                    <a:pt x="0" y="0"/>
                  </a:moveTo>
                  <a:lnTo>
                    <a:pt x="0" y="0"/>
                  </a:lnTo>
                  <a:lnTo>
                    <a:pt x="147" y="0"/>
                  </a:lnTo>
                  <a:lnTo>
                    <a:pt x="147" y="100"/>
                  </a:lnTo>
                  <a:lnTo>
                    <a:pt x="53" y="100"/>
                  </a:lnTo>
                  <a:lnTo>
                    <a:pt x="19" y="134"/>
                  </a:lnTo>
                  <a:lnTo>
                    <a:pt x="19" y="100"/>
                  </a:lnTo>
                  <a:lnTo>
                    <a:pt x="0" y="100"/>
                  </a:lnTo>
                  <a:lnTo>
                    <a:pt x="0"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57">
              <a:extLst>
                <a:ext uri="{FF2B5EF4-FFF2-40B4-BE49-F238E27FC236}">
                  <a16:creationId xmlns:a16="http://schemas.microsoft.com/office/drawing/2014/main" id="{971DFAC2-9585-4D2B-85A2-395F95CA7D69}"/>
                </a:ext>
              </a:extLst>
            </p:cNvPr>
            <p:cNvSpPr>
              <a:spLocks/>
            </p:cNvSpPr>
            <p:nvPr/>
          </p:nvSpPr>
          <p:spPr bwMode="auto">
            <a:xfrm>
              <a:off x="-649288" y="1042988"/>
              <a:ext cx="209550" cy="192088"/>
            </a:xfrm>
            <a:custGeom>
              <a:avLst/>
              <a:gdLst>
                <a:gd name="T0" fmla="*/ 0 w 213"/>
                <a:gd name="T1" fmla="*/ 0 h 196"/>
                <a:gd name="T2" fmla="*/ 0 w 213"/>
                <a:gd name="T3" fmla="*/ 0 h 196"/>
                <a:gd name="T4" fmla="*/ 213 w 213"/>
                <a:gd name="T5" fmla="*/ 0 h 196"/>
                <a:gd name="T6" fmla="*/ 213 w 213"/>
                <a:gd name="T7" fmla="*/ 146 h 196"/>
                <a:gd name="T8" fmla="*/ 76 w 213"/>
                <a:gd name="T9" fmla="*/ 146 h 196"/>
                <a:gd name="T10" fmla="*/ 26 w 213"/>
                <a:gd name="T11" fmla="*/ 196 h 196"/>
                <a:gd name="T12" fmla="*/ 26 w 213"/>
                <a:gd name="T13" fmla="*/ 146 h 196"/>
                <a:gd name="T14" fmla="*/ 0 w 213"/>
                <a:gd name="T15" fmla="*/ 146 h 196"/>
                <a:gd name="T16" fmla="*/ 0 w 213"/>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6">
                  <a:moveTo>
                    <a:pt x="0" y="0"/>
                  </a:moveTo>
                  <a:lnTo>
                    <a:pt x="0" y="0"/>
                  </a:lnTo>
                  <a:lnTo>
                    <a:pt x="213" y="0"/>
                  </a:lnTo>
                  <a:lnTo>
                    <a:pt x="213" y="146"/>
                  </a:lnTo>
                  <a:lnTo>
                    <a:pt x="76" y="146"/>
                  </a:lnTo>
                  <a:lnTo>
                    <a:pt x="26" y="196"/>
                  </a:lnTo>
                  <a:lnTo>
                    <a:pt x="26" y="146"/>
                  </a:lnTo>
                  <a:lnTo>
                    <a:pt x="0" y="146"/>
                  </a:lnTo>
                  <a:lnTo>
                    <a:pt x="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 name="Graphic 4">
            <a:extLst>
              <a:ext uri="{FF2B5EF4-FFF2-40B4-BE49-F238E27FC236}">
                <a16:creationId xmlns:a16="http://schemas.microsoft.com/office/drawing/2014/main" id="{3EAC6728-5EC4-4FA9-AF92-9DC42CAE98F2}"/>
              </a:ext>
            </a:extLst>
          </p:cNvPr>
          <p:cNvSpPr/>
          <p:nvPr/>
        </p:nvSpPr>
        <p:spPr>
          <a:xfrm>
            <a:off x="2084325" y="9629312"/>
            <a:ext cx="842962" cy="583872"/>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114" name="Graphic 4">
            <a:extLst>
              <a:ext uri="{FF2B5EF4-FFF2-40B4-BE49-F238E27FC236}">
                <a16:creationId xmlns:a16="http://schemas.microsoft.com/office/drawing/2014/main" id="{AEE62334-4292-488A-8E97-09C3040FF549}"/>
              </a:ext>
            </a:extLst>
          </p:cNvPr>
          <p:cNvSpPr/>
          <p:nvPr/>
        </p:nvSpPr>
        <p:spPr>
          <a:xfrm>
            <a:off x="1343718" y="9152817"/>
            <a:ext cx="769199" cy="834144"/>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5000">
                <a:schemeClr val="bg2"/>
              </a:gs>
            </a:gsLst>
            <a:lin ang="13500000" scaled="1"/>
            <a:tileRect/>
          </a:gradFill>
          <a:ln w="9525" cap="flat">
            <a:noFill/>
            <a:prstDash val="solid"/>
            <a:miter/>
          </a:ln>
        </p:spPr>
        <p:txBody>
          <a:bodyPr rtlCol="0" anchor="ctr"/>
          <a:lstStyle/>
          <a:p>
            <a:endParaRPr lang="en-US"/>
          </a:p>
        </p:txBody>
      </p:sp>
      <p:graphicFrame>
        <p:nvGraphicFramePr>
          <p:cNvPr id="115" name="Chart 114">
            <a:extLst>
              <a:ext uri="{FF2B5EF4-FFF2-40B4-BE49-F238E27FC236}">
                <a16:creationId xmlns:a16="http://schemas.microsoft.com/office/drawing/2014/main" id="{3802A1E0-4719-4DF6-AA39-5E9B199AC47D}"/>
              </a:ext>
            </a:extLst>
          </p:cNvPr>
          <p:cNvGraphicFramePr/>
          <p:nvPr>
            <p:extLst>
              <p:ext uri="{D42A27DB-BD31-4B8C-83A1-F6EECF244321}">
                <p14:modId xmlns:p14="http://schemas.microsoft.com/office/powerpoint/2010/main" val="2509137978"/>
              </p:ext>
            </p:extLst>
          </p:nvPr>
        </p:nvGraphicFramePr>
        <p:xfrm>
          <a:off x="1011169" y="8863318"/>
          <a:ext cx="2146312" cy="1430875"/>
        </p:xfrm>
        <a:graphic>
          <a:graphicData uri="http://schemas.openxmlformats.org/drawingml/2006/chart">
            <c:chart xmlns:c="http://schemas.openxmlformats.org/drawingml/2006/chart" xmlns:r="http://schemas.openxmlformats.org/officeDocument/2006/relationships" r:id="rId10"/>
          </a:graphicData>
        </a:graphic>
      </p:graphicFrame>
      <p:sp>
        <p:nvSpPr>
          <p:cNvPr id="118" name="Freeform: Shape 117">
            <a:extLst>
              <a:ext uri="{FF2B5EF4-FFF2-40B4-BE49-F238E27FC236}">
                <a16:creationId xmlns:a16="http://schemas.microsoft.com/office/drawing/2014/main" id="{F5D38FDD-E2A8-45FA-9832-C19A24540CF7}"/>
              </a:ext>
            </a:extLst>
          </p:cNvPr>
          <p:cNvSpPr/>
          <p:nvPr/>
        </p:nvSpPr>
        <p:spPr bwMode="auto">
          <a:xfrm>
            <a:off x="1285952" y="8781314"/>
            <a:ext cx="409507" cy="290560"/>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0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0" y="192709"/>
                </a:lnTo>
                <a:lnTo>
                  <a:pt x="0" y="192709"/>
                </a:lnTo>
                <a:close/>
              </a:path>
            </a:pathLst>
          </a:custGeom>
          <a:solidFill>
            <a:schemeClr val="accent1"/>
          </a:solidFill>
          <a:ln w="635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050">
                <a:solidFill>
                  <a:srgbClr val="FFFFFF"/>
                </a:solidFill>
                <a:ea typeface="Segoe UI" pitchFamily="34" charset="0"/>
                <a:cs typeface="Segoe UI" pitchFamily="34" charset="0"/>
              </a:rPr>
              <a:t>15.5%</a:t>
            </a:r>
          </a:p>
        </p:txBody>
      </p:sp>
      <p:sp>
        <p:nvSpPr>
          <p:cNvPr id="119" name="Freeform: Shape 118">
            <a:extLst>
              <a:ext uri="{FF2B5EF4-FFF2-40B4-BE49-F238E27FC236}">
                <a16:creationId xmlns:a16="http://schemas.microsoft.com/office/drawing/2014/main" id="{1057435D-DD50-478F-A01A-BF04EA63D1DA}"/>
              </a:ext>
            </a:extLst>
          </p:cNvPr>
          <p:cNvSpPr/>
          <p:nvPr/>
        </p:nvSpPr>
        <p:spPr bwMode="auto">
          <a:xfrm>
            <a:off x="2095388" y="9448886"/>
            <a:ext cx="330219" cy="153888"/>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1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1" y="192709"/>
                </a:lnTo>
                <a:lnTo>
                  <a:pt x="0" y="192709"/>
                </a:lnTo>
                <a:close/>
              </a:path>
            </a:pathLst>
          </a:custGeom>
        </p:spPr>
        <p:txBody>
          <a:bodyPr wrap="none" lIns="0" tIns="0" rIns="0" bIns="0">
            <a:spAutoFit/>
          </a:bodyPr>
          <a:lstStyle/>
          <a:p>
            <a:pPr algn="ctr"/>
            <a:r>
              <a:rPr lang="en-US" sz="1000">
                <a:solidFill>
                  <a:schemeClr val="tx1">
                    <a:lumMod val="50000"/>
                    <a:lumOff val="50000"/>
                  </a:schemeClr>
                </a:solidFill>
                <a:latin typeface="Segoe UI Semibold"/>
              </a:rPr>
              <a:t>13.8%</a:t>
            </a:r>
          </a:p>
        </p:txBody>
      </p:sp>
      <p:sp>
        <p:nvSpPr>
          <p:cNvPr id="131" name="Freeform 64">
            <a:extLst>
              <a:ext uri="{FF2B5EF4-FFF2-40B4-BE49-F238E27FC236}">
                <a16:creationId xmlns:a16="http://schemas.microsoft.com/office/drawing/2014/main" id="{6B9ECA99-E484-4E6D-9738-85D63DF45AB4}"/>
              </a:ext>
            </a:extLst>
          </p:cNvPr>
          <p:cNvSpPr>
            <a:spLocks noEditPoints="1"/>
          </p:cNvSpPr>
          <p:nvPr/>
        </p:nvSpPr>
        <p:spPr bwMode="auto">
          <a:xfrm>
            <a:off x="544947" y="8506514"/>
            <a:ext cx="330424" cy="330424"/>
          </a:xfrm>
          <a:custGeom>
            <a:avLst/>
            <a:gdLst>
              <a:gd name="T0" fmla="*/ 118 w 400"/>
              <a:gd name="T1" fmla="*/ 104 h 400"/>
              <a:gd name="T2" fmla="*/ 118 w 400"/>
              <a:gd name="T3" fmla="*/ 104 h 400"/>
              <a:gd name="T4" fmla="*/ 112 w 400"/>
              <a:gd name="T5" fmla="*/ 112 h 400"/>
              <a:gd name="T6" fmla="*/ 104 w 400"/>
              <a:gd name="T7" fmla="*/ 118 h 400"/>
              <a:gd name="T8" fmla="*/ 93 w 400"/>
              <a:gd name="T9" fmla="*/ 120 h 400"/>
              <a:gd name="T10" fmla="*/ 83 w 400"/>
              <a:gd name="T11" fmla="*/ 118 h 400"/>
              <a:gd name="T12" fmla="*/ 74 w 400"/>
              <a:gd name="T13" fmla="*/ 112 h 400"/>
              <a:gd name="T14" fmla="*/ 69 w 400"/>
              <a:gd name="T15" fmla="*/ 104 h 400"/>
              <a:gd name="T16" fmla="*/ 67 w 400"/>
              <a:gd name="T17" fmla="*/ 93 h 400"/>
              <a:gd name="T18" fmla="*/ 69 w 400"/>
              <a:gd name="T19" fmla="*/ 83 h 400"/>
              <a:gd name="T20" fmla="*/ 74 w 400"/>
              <a:gd name="T21" fmla="*/ 75 h 400"/>
              <a:gd name="T22" fmla="*/ 83 w 400"/>
              <a:gd name="T23" fmla="*/ 69 h 400"/>
              <a:gd name="T24" fmla="*/ 93 w 400"/>
              <a:gd name="T25" fmla="*/ 67 h 400"/>
              <a:gd name="T26" fmla="*/ 104 w 400"/>
              <a:gd name="T27" fmla="*/ 69 h 400"/>
              <a:gd name="T28" fmla="*/ 112 w 400"/>
              <a:gd name="T29" fmla="*/ 75 h 400"/>
              <a:gd name="T30" fmla="*/ 118 w 400"/>
              <a:gd name="T31" fmla="*/ 83 h 400"/>
              <a:gd name="T32" fmla="*/ 120 w 400"/>
              <a:gd name="T33" fmla="*/ 93 h 400"/>
              <a:gd name="T34" fmla="*/ 118 w 400"/>
              <a:gd name="T35" fmla="*/ 104 h 400"/>
              <a:gd name="T36" fmla="*/ 258 w 400"/>
              <a:gd name="T37" fmla="*/ 179 h 400"/>
              <a:gd name="T38" fmla="*/ 258 w 400"/>
              <a:gd name="T39" fmla="*/ 179 h 400"/>
              <a:gd name="T40" fmla="*/ 263 w 400"/>
              <a:gd name="T41" fmla="*/ 161 h 400"/>
              <a:gd name="T42" fmla="*/ 267 w 400"/>
              <a:gd name="T43" fmla="*/ 133 h 400"/>
              <a:gd name="T44" fmla="*/ 256 w 400"/>
              <a:gd name="T45" fmla="*/ 82 h 400"/>
              <a:gd name="T46" fmla="*/ 227 w 400"/>
              <a:gd name="T47" fmla="*/ 39 h 400"/>
              <a:gd name="T48" fmla="*/ 185 w 400"/>
              <a:gd name="T49" fmla="*/ 11 h 400"/>
              <a:gd name="T50" fmla="*/ 133 w 400"/>
              <a:gd name="T51" fmla="*/ 0 h 400"/>
              <a:gd name="T52" fmla="*/ 81 w 400"/>
              <a:gd name="T53" fmla="*/ 11 h 400"/>
              <a:gd name="T54" fmla="*/ 39 w 400"/>
              <a:gd name="T55" fmla="*/ 39 h 400"/>
              <a:gd name="T56" fmla="*/ 10 w 400"/>
              <a:gd name="T57" fmla="*/ 82 h 400"/>
              <a:gd name="T58" fmla="*/ 0 w 400"/>
              <a:gd name="T59" fmla="*/ 133 h 400"/>
              <a:gd name="T60" fmla="*/ 10 w 400"/>
              <a:gd name="T61" fmla="*/ 185 h 400"/>
              <a:gd name="T62" fmla="*/ 39 w 400"/>
              <a:gd name="T63" fmla="*/ 228 h 400"/>
              <a:gd name="T64" fmla="*/ 81 w 400"/>
              <a:gd name="T65" fmla="*/ 256 h 400"/>
              <a:gd name="T66" fmla="*/ 133 w 400"/>
              <a:gd name="T67" fmla="*/ 267 h 400"/>
              <a:gd name="T68" fmla="*/ 177 w 400"/>
              <a:gd name="T69" fmla="*/ 259 h 400"/>
              <a:gd name="T70" fmla="*/ 213 w 400"/>
              <a:gd name="T71" fmla="*/ 240 h 400"/>
              <a:gd name="T72" fmla="*/ 213 w 400"/>
              <a:gd name="T73" fmla="*/ 240 h 400"/>
              <a:gd name="T74" fmla="*/ 213 w 400"/>
              <a:gd name="T75" fmla="*/ 293 h 400"/>
              <a:gd name="T76" fmla="*/ 267 w 400"/>
              <a:gd name="T77" fmla="*/ 293 h 400"/>
              <a:gd name="T78" fmla="*/ 267 w 400"/>
              <a:gd name="T79" fmla="*/ 347 h 400"/>
              <a:gd name="T80" fmla="*/ 320 w 400"/>
              <a:gd name="T81" fmla="*/ 347 h 400"/>
              <a:gd name="T82" fmla="*/ 320 w 400"/>
              <a:gd name="T83" fmla="*/ 400 h 400"/>
              <a:gd name="T84" fmla="*/ 400 w 400"/>
              <a:gd name="T85" fmla="*/ 400 h 400"/>
              <a:gd name="T86" fmla="*/ 400 w 400"/>
              <a:gd name="T87" fmla="*/ 320 h 400"/>
              <a:gd name="T88" fmla="*/ 258 w 400"/>
              <a:gd name="T89" fmla="*/ 17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0" h="400">
                <a:moveTo>
                  <a:pt x="118" y="104"/>
                </a:moveTo>
                <a:lnTo>
                  <a:pt x="118" y="104"/>
                </a:lnTo>
                <a:cubicBezTo>
                  <a:pt x="116" y="107"/>
                  <a:pt x="114" y="110"/>
                  <a:pt x="112" y="112"/>
                </a:cubicBezTo>
                <a:cubicBezTo>
                  <a:pt x="110" y="115"/>
                  <a:pt x="107" y="117"/>
                  <a:pt x="104" y="118"/>
                </a:cubicBezTo>
                <a:cubicBezTo>
                  <a:pt x="100" y="119"/>
                  <a:pt x="97" y="120"/>
                  <a:pt x="93" y="120"/>
                </a:cubicBezTo>
                <a:cubicBezTo>
                  <a:pt x="89" y="120"/>
                  <a:pt x="86" y="119"/>
                  <a:pt x="83" y="118"/>
                </a:cubicBezTo>
                <a:cubicBezTo>
                  <a:pt x="80" y="117"/>
                  <a:pt x="77" y="115"/>
                  <a:pt x="74" y="112"/>
                </a:cubicBezTo>
                <a:cubicBezTo>
                  <a:pt x="72" y="110"/>
                  <a:pt x="70" y="107"/>
                  <a:pt x="69" y="104"/>
                </a:cubicBezTo>
                <a:cubicBezTo>
                  <a:pt x="67" y="101"/>
                  <a:pt x="67" y="97"/>
                  <a:pt x="67" y="93"/>
                </a:cubicBezTo>
                <a:cubicBezTo>
                  <a:pt x="67" y="90"/>
                  <a:pt x="67" y="86"/>
                  <a:pt x="69" y="83"/>
                </a:cubicBezTo>
                <a:cubicBezTo>
                  <a:pt x="70" y="80"/>
                  <a:pt x="72" y="77"/>
                  <a:pt x="74" y="75"/>
                </a:cubicBezTo>
                <a:cubicBezTo>
                  <a:pt x="77" y="72"/>
                  <a:pt x="80" y="70"/>
                  <a:pt x="83" y="69"/>
                </a:cubicBezTo>
                <a:cubicBezTo>
                  <a:pt x="86" y="68"/>
                  <a:pt x="89" y="67"/>
                  <a:pt x="93" y="67"/>
                </a:cubicBezTo>
                <a:cubicBezTo>
                  <a:pt x="97" y="67"/>
                  <a:pt x="100" y="68"/>
                  <a:pt x="104" y="69"/>
                </a:cubicBezTo>
                <a:cubicBezTo>
                  <a:pt x="107" y="70"/>
                  <a:pt x="110" y="72"/>
                  <a:pt x="112" y="75"/>
                </a:cubicBezTo>
                <a:cubicBezTo>
                  <a:pt x="114" y="77"/>
                  <a:pt x="116" y="80"/>
                  <a:pt x="118" y="83"/>
                </a:cubicBezTo>
                <a:cubicBezTo>
                  <a:pt x="119" y="86"/>
                  <a:pt x="120" y="90"/>
                  <a:pt x="120" y="93"/>
                </a:cubicBezTo>
                <a:cubicBezTo>
                  <a:pt x="120" y="97"/>
                  <a:pt x="119" y="101"/>
                  <a:pt x="118" y="104"/>
                </a:cubicBezTo>
                <a:close/>
                <a:moveTo>
                  <a:pt x="258" y="179"/>
                </a:moveTo>
                <a:lnTo>
                  <a:pt x="258" y="179"/>
                </a:lnTo>
                <a:cubicBezTo>
                  <a:pt x="260" y="173"/>
                  <a:pt x="262" y="167"/>
                  <a:pt x="263" y="161"/>
                </a:cubicBezTo>
                <a:cubicBezTo>
                  <a:pt x="265" y="152"/>
                  <a:pt x="267" y="143"/>
                  <a:pt x="267" y="133"/>
                </a:cubicBezTo>
                <a:cubicBezTo>
                  <a:pt x="267" y="115"/>
                  <a:pt x="263" y="98"/>
                  <a:pt x="256" y="82"/>
                </a:cubicBezTo>
                <a:cubicBezTo>
                  <a:pt x="249" y="65"/>
                  <a:pt x="239" y="51"/>
                  <a:pt x="227" y="39"/>
                </a:cubicBezTo>
                <a:cubicBezTo>
                  <a:pt x="215" y="27"/>
                  <a:pt x="201" y="18"/>
                  <a:pt x="185" y="11"/>
                </a:cubicBezTo>
                <a:cubicBezTo>
                  <a:pt x="169" y="4"/>
                  <a:pt x="151" y="0"/>
                  <a:pt x="133" y="0"/>
                </a:cubicBezTo>
                <a:cubicBezTo>
                  <a:pt x="115" y="0"/>
                  <a:pt x="97" y="4"/>
                  <a:pt x="81" y="11"/>
                </a:cubicBezTo>
                <a:cubicBezTo>
                  <a:pt x="65" y="18"/>
                  <a:pt x="51" y="27"/>
                  <a:pt x="39" y="39"/>
                </a:cubicBezTo>
                <a:cubicBezTo>
                  <a:pt x="27" y="51"/>
                  <a:pt x="17" y="65"/>
                  <a:pt x="10" y="82"/>
                </a:cubicBezTo>
                <a:cubicBezTo>
                  <a:pt x="3" y="98"/>
                  <a:pt x="0" y="115"/>
                  <a:pt x="0" y="133"/>
                </a:cubicBezTo>
                <a:cubicBezTo>
                  <a:pt x="0" y="152"/>
                  <a:pt x="3" y="169"/>
                  <a:pt x="10" y="185"/>
                </a:cubicBezTo>
                <a:cubicBezTo>
                  <a:pt x="17" y="202"/>
                  <a:pt x="27" y="216"/>
                  <a:pt x="39" y="228"/>
                </a:cubicBezTo>
                <a:cubicBezTo>
                  <a:pt x="51" y="240"/>
                  <a:pt x="65" y="249"/>
                  <a:pt x="81" y="256"/>
                </a:cubicBezTo>
                <a:cubicBezTo>
                  <a:pt x="97" y="263"/>
                  <a:pt x="115" y="267"/>
                  <a:pt x="133" y="267"/>
                </a:cubicBezTo>
                <a:cubicBezTo>
                  <a:pt x="148" y="267"/>
                  <a:pt x="163" y="264"/>
                  <a:pt x="177" y="259"/>
                </a:cubicBezTo>
                <a:cubicBezTo>
                  <a:pt x="190" y="255"/>
                  <a:pt x="202" y="248"/>
                  <a:pt x="213" y="240"/>
                </a:cubicBezTo>
                <a:lnTo>
                  <a:pt x="213" y="240"/>
                </a:lnTo>
                <a:lnTo>
                  <a:pt x="213" y="293"/>
                </a:lnTo>
                <a:lnTo>
                  <a:pt x="267" y="293"/>
                </a:lnTo>
                <a:lnTo>
                  <a:pt x="267" y="347"/>
                </a:lnTo>
                <a:lnTo>
                  <a:pt x="320" y="347"/>
                </a:lnTo>
                <a:lnTo>
                  <a:pt x="320" y="400"/>
                </a:lnTo>
                <a:lnTo>
                  <a:pt x="400" y="400"/>
                </a:lnTo>
                <a:lnTo>
                  <a:pt x="400" y="320"/>
                </a:lnTo>
                <a:lnTo>
                  <a:pt x="258" y="179"/>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Graphic 4">
            <a:extLst>
              <a:ext uri="{FF2B5EF4-FFF2-40B4-BE49-F238E27FC236}">
                <a16:creationId xmlns:a16="http://schemas.microsoft.com/office/drawing/2014/main" id="{FE3A8AAC-331F-4635-946C-A6AFEC33B2A7}"/>
              </a:ext>
            </a:extLst>
          </p:cNvPr>
          <p:cNvSpPr/>
          <p:nvPr/>
        </p:nvSpPr>
        <p:spPr>
          <a:xfrm>
            <a:off x="5707375" y="9686462"/>
            <a:ext cx="842962" cy="433671"/>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5FAF1A88-0A6A-444C-BDE6-310C67471165}"/>
              </a:ext>
            </a:extLst>
          </p:cNvPr>
          <p:cNvSpPr/>
          <p:nvPr/>
        </p:nvSpPr>
        <p:spPr>
          <a:xfrm>
            <a:off x="4976292" y="9152817"/>
            <a:ext cx="769199" cy="834144"/>
          </a:xfrm>
          <a:custGeom>
            <a:avLst/>
            <a:gdLst>
              <a:gd name="connsiteX0" fmla="*/ 1765935 w 1765934"/>
              <a:gd name="connsiteY0" fmla="*/ 1994535 h 1994534"/>
              <a:gd name="connsiteX1" fmla="*/ 953453 w 1765934"/>
              <a:gd name="connsiteY1" fmla="*/ 1994535 h 1994534"/>
              <a:gd name="connsiteX2" fmla="*/ 0 w 1765934"/>
              <a:gd name="connsiteY2" fmla="*/ 0 h 1994534"/>
              <a:gd name="connsiteX3" fmla="*/ 812483 w 1765934"/>
              <a:gd name="connsiteY3" fmla="*/ 0 h 1994534"/>
            </a:gdLst>
            <a:ahLst/>
            <a:cxnLst>
              <a:cxn ang="0">
                <a:pos x="connsiteX0" y="connsiteY0"/>
              </a:cxn>
              <a:cxn ang="0">
                <a:pos x="connsiteX1" y="connsiteY1"/>
              </a:cxn>
              <a:cxn ang="0">
                <a:pos x="connsiteX2" y="connsiteY2"/>
              </a:cxn>
              <a:cxn ang="0">
                <a:pos x="connsiteX3" y="connsiteY3"/>
              </a:cxn>
            </a:cxnLst>
            <a:rect l="l" t="t" r="r" b="b"/>
            <a:pathLst>
              <a:path w="1765934" h="1994534">
                <a:moveTo>
                  <a:pt x="1765935" y="1994535"/>
                </a:moveTo>
                <a:lnTo>
                  <a:pt x="953453" y="1994535"/>
                </a:lnTo>
                <a:lnTo>
                  <a:pt x="0" y="0"/>
                </a:lnTo>
                <a:lnTo>
                  <a:pt x="812483" y="0"/>
                </a:lnTo>
                <a:close/>
              </a:path>
            </a:pathLst>
          </a:custGeom>
          <a:gradFill flip="none" rotWithShape="1">
            <a:gsLst>
              <a:gs pos="0">
                <a:schemeClr val="bg1">
                  <a:alpha val="0"/>
                </a:schemeClr>
              </a:gs>
              <a:gs pos="65000">
                <a:schemeClr val="bg2"/>
              </a:gs>
            </a:gsLst>
            <a:lin ang="13500000" scaled="1"/>
            <a:tileRect/>
          </a:gradFill>
          <a:ln w="9525" cap="flat">
            <a:noFill/>
            <a:prstDash val="solid"/>
            <a:miter/>
          </a:ln>
        </p:spPr>
        <p:txBody>
          <a:bodyPr rtlCol="0" anchor="ctr"/>
          <a:lstStyle/>
          <a:p>
            <a:endParaRPr lang="en-US"/>
          </a:p>
        </p:txBody>
      </p:sp>
      <p:graphicFrame>
        <p:nvGraphicFramePr>
          <p:cNvPr id="141" name="Chart 140">
            <a:extLst>
              <a:ext uri="{FF2B5EF4-FFF2-40B4-BE49-F238E27FC236}">
                <a16:creationId xmlns:a16="http://schemas.microsoft.com/office/drawing/2014/main" id="{EA5D0E98-CF3D-4E22-9A03-24FD33BD0579}"/>
              </a:ext>
            </a:extLst>
          </p:cNvPr>
          <p:cNvGraphicFramePr/>
          <p:nvPr>
            <p:extLst>
              <p:ext uri="{D42A27DB-BD31-4B8C-83A1-F6EECF244321}">
                <p14:modId xmlns:p14="http://schemas.microsoft.com/office/powerpoint/2010/main" val="3313299755"/>
              </p:ext>
            </p:extLst>
          </p:nvPr>
        </p:nvGraphicFramePr>
        <p:xfrm>
          <a:off x="4643743" y="8863318"/>
          <a:ext cx="2146312" cy="1430875"/>
        </p:xfrm>
        <a:graphic>
          <a:graphicData uri="http://schemas.openxmlformats.org/drawingml/2006/chart">
            <c:chart xmlns:c="http://schemas.openxmlformats.org/drawingml/2006/chart" xmlns:r="http://schemas.openxmlformats.org/officeDocument/2006/relationships" r:id="rId11"/>
          </a:graphicData>
        </a:graphic>
      </p:graphicFrame>
      <p:sp>
        <p:nvSpPr>
          <p:cNvPr id="144" name="Freeform: Shape 143">
            <a:extLst>
              <a:ext uri="{FF2B5EF4-FFF2-40B4-BE49-F238E27FC236}">
                <a16:creationId xmlns:a16="http://schemas.microsoft.com/office/drawing/2014/main" id="{8CB57ECB-9AB4-41E0-BF0A-F771B189319D}"/>
              </a:ext>
            </a:extLst>
          </p:cNvPr>
          <p:cNvSpPr/>
          <p:nvPr/>
        </p:nvSpPr>
        <p:spPr bwMode="auto">
          <a:xfrm>
            <a:off x="4918526" y="8718038"/>
            <a:ext cx="409507" cy="290560"/>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0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0" y="192709"/>
                </a:lnTo>
                <a:lnTo>
                  <a:pt x="0" y="192709"/>
                </a:lnTo>
                <a:close/>
              </a:path>
            </a:pathLst>
          </a:custGeom>
          <a:solidFill>
            <a:schemeClr val="accent1"/>
          </a:solidFill>
          <a:ln w="635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050">
                <a:solidFill>
                  <a:srgbClr val="FFFFFF"/>
                </a:solidFill>
                <a:ea typeface="Segoe UI" pitchFamily="34" charset="0"/>
                <a:cs typeface="Segoe UI" pitchFamily="34" charset="0"/>
              </a:rPr>
              <a:t>14.9%</a:t>
            </a:r>
          </a:p>
        </p:txBody>
      </p:sp>
      <p:sp>
        <p:nvSpPr>
          <p:cNvPr id="145" name="Freeform: Shape 144">
            <a:extLst>
              <a:ext uri="{FF2B5EF4-FFF2-40B4-BE49-F238E27FC236}">
                <a16:creationId xmlns:a16="http://schemas.microsoft.com/office/drawing/2014/main" id="{737DD409-092A-4AD5-A46D-669EFEBF6B4A}"/>
              </a:ext>
            </a:extLst>
          </p:cNvPr>
          <p:cNvSpPr/>
          <p:nvPr/>
        </p:nvSpPr>
        <p:spPr bwMode="auto">
          <a:xfrm>
            <a:off x="5727962" y="9509216"/>
            <a:ext cx="330219" cy="153888"/>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1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1" y="192709"/>
                </a:lnTo>
                <a:lnTo>
                  <a:pt x="0" y="192709"/>
                </a:lnTo>
                <a:close/>
              </a:path>
            </a:pathLst>
          </a:custGeom>
        </p:spPr>
        <p:txBody>
          <a:bodyPr wrap="none" lIns="0" tIns="0" rIns="0" bIns="0">
            <a:spAutoFit/>
          </a:bodyPr>
          <a:lstStyle/>
          <a:p>
            <a:pPr algn="ctr"/>
            <a:r>
              <a:rPr lang="en-US" sz="1000">
                <a:solidFill>
                  <a:schemeClr val="tx1">
                    <a:lumMod val="50000"/>
                    <a:lumOff val="50000"/>
                  </a:schemeClr>
                </a:solidFill>
                <a:latin typeface="Segoe UI Semibold"/>
              </a:rPr>
              <a:t>13.8%</a:t>
            </a:r>
          </a:p>
        </p:txBody>
      </p:sp>
      <p:grpSp>
        <p:nvGrpSpPr>
          <p:cNvPr id="165" name="Group 164">
            <a:extLst>
              <a:ext uri="{FF2B5EF4-FFF2-40B4-BE49-F238E27FC236}">
                <a16:creationId xmlns:a16="http://schemas.microsoft.com/office/drawing/2014/main" id="{DF30E7BF-AEE3-49E1-B9C6-FBDDFBCEF439}"/>
              </a:ext>
            </a:extLst>
          </p:cNvPr>
          <p:cNvGrpSpPr/>
          <p:nvPr/>
        </p:nvGrpSpPr>
        <p:grpSpPr>
          <a:xfrm>
            <a:off x="4161002" y="8486141"/>
            <a:ext cx="419100" cy="328613"/>
            <a:chOff x="9259888" y="7250113"/>
            <a:chExt cx="419100" cy="328613"/>
          </a:xfrm>
        </p:grpSpPr>
        <p:sp>
          <p:nvSpPr>
            <p:cNvPr id="150" name="Freeform 69">
              <a:extLst>
                <a:ext uri="{FF2B5EF4-FFF2-40B4-BE49-F238E27FC236}">
                  <a16:creationId xmlns:a16="http://schemas.microsoft.com/office/drawing/2014/main" id="{D52B370E-4F4D-40F4-A3B7-10CBBA7A609B}"/>
                </a:ext>
              </a:extLst>
            </p:cNvPr>
            <p:cNvSpPr>
              <a:spLocks noEditPoints="1"/>
            </p:cNvSpPr>
            <p:nvPr/>
          </p:nvSpPr>
          <p:spPr bwMode="auto">
            <a:xfrm>
              <a:off x="9285288" y="7329488"/>
              <a:ext cx="393700" cy="196850"/>
            </a:xfrm>
            <a:custGeom>
              <a:avLst/>
              <a:gdLst>
                <a:gd name="T0" fmla="*/ 373 w 400"/>
                <a:gd name="T1" fmla="*/ 54 h 200"/>
                <a:gd name="T2" fmla="*/ 373 w 400"/>
                <a:gd name="T3" fmla="*/ 54 h 200"/>
                <a:gd name="T4" fmla="*/ 373 w 400"/>
                <a:gd name="T5" fmla="*/ 80 h 200"/>
                <a:gd name="T6" fmla="*/ 280 w 400"/>
                <a:gd name="T7" fmla="*/ 80 h 200"/>
                <a:gd name="T8" fmla="*/ 280 w 400"/>
                <a:gd name="T9" fmla="*/ 27 h 200"/>
                <a:gd name="T10" fmla="*/ 347 w 400"/>
                <a:gd name="T11" fmla="*/ 27 h 200"/>
                <a:gd name="T12" fmla="*/ 373 w 400"/>
                <a:gd name="T13" fmla="*/ 54 h 200"/>
                <a:gd name="T14" fmla="*/ 254 w 400"/>
                <a:gd name="T15" fmla="*/ 0 h 200"/>
                <a:gd name="T16" fmla="*/ 254 w 400"/>
                <a:gd name="T17" fmla="*/ 0 h 200"/>
                <a:gd name="T18" fmla="*/ 254 w 400"/>
                <a:gd name="T19" fmla="*/ 110 h 200"/>
                <a:gd name="T20" fmla="*/ 254 w 400"/>
                <a:gd name="T21" fmla="*/ 137 h 200"/>
                <a:gd name="T22" fmla="*/ 227 w 400"/>
                <a:gd name="T23" fmla="*/ 137 h 200"/>
                <a:gd name="T24" fmla="*/ 0 w 400"/>
                <a:gd name="T25" fmla="*/ 137 h 200"/>
                <a:gd name="T26" fmla="*/ 0 w 400"/>
                <a:gd name="T27" fmla="*/ 200 h 200"/>
                <a:gd name="T28" fmla="*/ 19 w 400"/>
                <a:gd name="T29" fmla="*/ 200 h 200"/>
                <a:gd name="T30" fmla="*/ 23 w 400"/>
                <a:gd name="T31" fmla="*/ 186 h 200"/>
                <a:gd name="T32" fmla="*/ 38 w 400"/>
                <a:gd name="T33" fmla="*/ 165 h 200"/>
                <a:gd name="T34" fmla="*/ 59 w 400"/>
                <a:gd name="T35" fmla="*/ 151 h 200"/>
                <a:gd name="T36" fmla="*/ 85 w 400"/>
                <a:gd name="T37" fmla="*/ 146 h 200"/>
                <a:gd name="T38" fmla="*/ 111 w 400"/>
                <a:gd name="T39" fmla="*/ 151 h 200"/>
                <a:gd name="T40" fmla="*/ 132 w 400"/>
                <a:gd name="T41" fmla="*/ 165 h 200"/>
                <a:gd name="T42" fmla="*/ 146 w 400"/>
                <a:gd name="T43" fmla="*/ 186 h 200"/>
                <a:gd name="T44" fmla="*/ 150 w 400"/>
                <a:gd name="T45" fmla="*/ 200 h 200"/>
                <a:gd name="T46" fmla="*/ 256 w 400"/>
                <a:gd name="T47" fmla="*/ 200 h 200"/>
                <a:gd name="T48" fmla="*/ 260 w 400"/>
                <a:gd name="T49" fmla="*/ 186 h 200"/>
                <a:gd name="T50" fmla="*/ 275 w 400"/>
                <a:gd name="T51" fmla="*/ 165 h 200"/>
                <a:gd name="T52" fmla="*/ 295 w 400"/>
                <a:gd name="T53" fmla="*/ 151 h 200"/>
                <a:gd name="T54" fmla="*/ 322 w 400"/>
                <a:gd name="T55" fmla="*/ 146 h 200"/>
                <a:gd name="T56" fmla="*/ 348 w 400"/>
                <a:gd name="T57" fmla="*/ 151 h 200"/>
                <a:gd name="T58" fmla="*/ 369 w 400"/>
                <a:gd name="T59" fmla="*/ 165 h 200"/>
                <a:gd name="T60" fmla="*/ 383 w 400"/>
                <a:gd name="T61" fmla="*/ 186 h 200"/>
                <a:gd name="T62" fmla="*/ 387 w 400"/>
                <a:gd name="T63" fmla="*/ 200 h 200"/>
                <a:gd name="T64" fmla="*/ 400 w 400"/>
                <a:gd name="T65" fmla="*/ 186 h 200"/>
                <a:gd name="T66" fmla="*/ 400 w 400"/>
                <a:gd name="T67" fmla="*/ 53 h 200"/>
                <a:gd name="T68" fmla="*/ 347 w 400"/>
                <a:gd name="T69" fmla="*/ 0 h 200"/>
                <a:gd name="T70" fmla="*/ 254 w 400"/>
                <a:gd name="T7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200">
                  <a:moveTo>
                    <a:pt x="373" y="54"/>
                  </a:moveTo>
                  <a:lnTo>
                    <a:pt x="373" y="54"/>
                  </a:lnTo>
                  <a:lnTo>
                    <a:pt x="373" y="80"/>
                  </a:lnTo>
                  <a:lnTo>
                    <a:pt x="280" y="80"/>
                  </a:lnTo>
                  <a:lnTo>
                    <a:pt x="280" y="27"/>
                  </a:lnTo>
                  <a:lnTo>
                    <a:pt x="347" y="27"/>
                  </a:lnTo>
                  <a:cubicBezTo>
                    <a:pt x="361" y="27"/>
                    <a:pt x="373" y="39"/>
                    <a:pt x="373" y="54"/>
                  </a:cubicBezTo>
                  <a:close/>
                  <a:moveTo>
                    <a:pt x="254" y="0"/>
                  </a:moveTo>
                  <a:lnTo>
                    <a:pt x="254" y="0"/>
                  </a:lnTo>
                  <a:lnTo>
                    <a:pt x="254" y="110"/>
                  </a:lnTo>
                  <a:lnTo>
                    <a:pt x="254" y="137"/>
                  </a:lnTo>
                  <a:lnTo>
                    <a:pt x="227" y="137"/>
                  </a:lnTo>
                  <a:lnTo>
                    <a:pt x="0" y="137"/>
                  </a:lnTo>
                  <a:lnTo>
                    <a:pt x="0" y="200"/>
                  </a:lnTo>
                  <a:lnTo>
                    <a:pt x="19" y="200"/>
                  </a:lnTo>
                  <a:cubicBezTo>
                    <a:pt x="20" y="195"/>
                    <a:pt x="22" y="191"/>
                    <a:pt x="23" y="186"/>
                  </a:cubicBezTo>
                  <a:cubicBezTo>
                    <a:pt x="27" y="178"/>
                    <a:pt x="32" y="171"/>
                    <a:pt x="38" y="165"/>
                  </a:cubicBezTo>
                  <a:cubicBezTo>
                    <a:pt x="44" y="159"/>
                    <a:pt x="51" y="155"/>
                    <a:pt x="59" y="151"/>
                  </a:cubicBezTo>
                  <a:cubicBezTo>
                    <a:pt x="67" y="148"/>
                    <a:pt x="76" y="146"/>
                    <a:pt x="85" y="146"/>
                  </a:cubicBezTo>
                  <a:cubicBezTo>
                    <a:pt x="94" y="146"/>
                    <a:pt x="103" y="148"/>
                    <a:pt x="111" y="151"/>
                  </a:cubicBezTo>
                  <a:cubicBezTo>
                    <a:pt x="119" y="155"/>
                    <a:pt x="126" y="159"/>
                    <a:pt x="132" y="165"/>
                  </a:cubicBezTo>
                  <a:cubicBezTo>
                    <a:pt x="138" y="171"/>
                    <a:pt x="143" y="178"/>
                    <a:pt x="146" y="186"/>
                  </a:cubicBezTo>
                  <a:cubicBezTo>
                    <a:pt x="148" y="191"/>
                    <a:pt x="149" y="195"/>
                    <a:pt x="150" y="200"/>
                  </a:cubicBezTo>
                  <a:lnTo>
                    <a:pt x="256" y="200"/>
                  </a:lnTo>
                  <a:cubicBezTo>
                    <a:pt x="257" y="195"/>
                    <a:pt x="258" y="191"/>
                    <a:pt x="260" y="186"/>
                  </a:cubicBezTo>
                  <a:cubicBezTo>
                    <a:pt x="264" y="178"/>
                    <a:pt x="268" y="171"/>
                    <a:pt x="275" y="165"/>
                  </a:cubicBezTo>
                  <a:cubicBezTo>
                    <a:pt x="281" y="159"/>
                    <a:pt x="288" y="155"/>
                    <a:pt x="295" y="151"/>
                  </a:cubicBezTo>
                  <a:cubicBezTo>
                    <a:pt x="304" y="148"/>
                    <a:pt x="312" y="146"/>
                    <a:pt x="322" y="146"/>
                  </a:cubicBezTo>
                  <a:cubicBezTo>
                    <a:pt x="331" y="146"/>
                    <a:pt x="340" y="148"/>
                    <a:pt x="348" y="151"/>
                  </a:cubicBezTo>
                  <a:cubicBezTo>
                    <a:pt x="356" y="155"/>
                    <a:pt x="363" y="159"/>
                    <a:pt x="369" y="165"/>
                  </a:cubicBezTo>
                  <a:cubicBezTo>
                    <a:pt x="375" y="171"/>
                    <a:pt x="380" y="178"/>
                    <a:pt x="383" y="186"/>
                  </a:cubicBezTo>
                  <a:cubicBezTo>
                    <a:pt x="385" y="191"/>
                    <a:pt x="386" y="195"/>
                    <a:pt x="387" y="200"/>
                  </a:cubicBezTo>
                  <a:cubicBezTo>
                    <a:pt x="394" y="199"/>
                    <a:pt x="400" y="193"/>
                    <a:pt x="400" y="186"/>
                  </a:cubicBezTo>
                  <a:lnTo>
                    <a:pt x="400" y="53"/>
                  </a:lnTo>
                  <a:cubicBezTo>
                    <a:pt x="400" y="24"/>
                    <a:pt x="376" y="0"/>
                    <a:pt x="347" y="0"/>
                  </a:cubicBezTo>
                  <a:lnTo>
                    <a:pt x="254"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0">
              <a:extLst>
                <a:ext uri="{FF2B5EF4-FFF2-40B4-BE49-F238E27FC236}">
                  <a16:creationId xmlns:a16="http://schemas.microsoft.com/office/drawing/2014/main" id="{ED6060C1-E3E0-4CBA-B6EA-390A695C16CD}"/>
                </a:ext>
              </a:extLst>
            </p:cNvPr>
            <p:cNvSpPr>
              <a:spLocks/>
            </p:cNvSpPr>
            <p:nvPr/>
          </p:nvSpPr>
          <p:spPr bwMode="auto">
            <a:xfrm>
              <a:off x="9259888" y="7250113"/>
              <a:ext cx="249238" cy="187325"/>
            </a:xfrm>
            <a:custGeom>
              <a:avLst/>
              <a:gdLst>
                <a:gd name="T0" fmla="*/ 253 w 253"/>
                <a:gd name="T1" fmla="*/ 190 h 190"/>
                <a:gd name="T2" fmla="*/ 253 w 253"/>
                <a:gd name="T3" fmla="*/ 190 h 190"/>
                <a:gd name="T4" fmla="*/ 253 w 253"/>
                <a:gd name="T5" fmla="*/ 80 h 190"/>
                <a:gd name="T6" fmla="*/ 253 w 253"/>
                <a:gd name="T7" fmla="*/ 0 h 190"/>
                <a:gd name="T8" fmla="*/ 0 w 253"/>
                <a:gd name="T9" fmla="*/ 0 h 190"/>
                <a:gd name="T10" fmla="*/ 0 w 253"/>
                <a:gd name="T11" fmla="*/ 190 h 190"/>
                <a:gd name="T12" fmla="*/ 26 w 253"/>
                <a:gd name="T13" fmla="*/ 190 h 190"/>
                <a:gd name="T14" fmla="*/ 253 w 253"/>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190">
                  <a:moveTo>
                    <a:pt x="253" y="190"/>
                  </a:moveTo>
                  <a:lnTo>
                    <a:pt x="253" y="190"/>
                  </a:lnTo>
                  <a:lnTo>
                    <a:pt x="253" y="80"/>
                  </a:lnTo>
                  <a:lnTo>
                    <a:pt x="253" y="0"/>
                  </a:lnTo>
                  <a:lnTo>
                    <a:pt x="0" y="0"/>
                  </a:lnTo>
                  <a:lnTo>
                    <a:pt x="0" y="190"/>
                  </a:lnTo>
                  <a:lnTo>
                    <a:pt x="26" y="190"/>
                  </a:lnTo>
                  <a:lnTo>
                    <a:pt x="253" y="190"/>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71">
              <a:extLst>
                <a:ext uri="{FF2B5EF4-FFF2-40B4-BE49-F238E27FC236}">
                  <a16:creationId xmlns:a16="http://schemas.microsoft.com/office/drawing/2014/main" id="{D0B87783-8E0F-425B-BC8C-E72DD0B177EC}"/>
                </a:ext>
              </a:extLst>
            </p:cNvPr>
            <p:cNvSpPr>
              <a:spLocks/>
            </p:cNvSpPr>
            <p:nvPr/>
          </p:nvSpPr>
          <p:spPr bwMode="auto">
            <a:xfrm>
              <a:off x="9609138" y="7521576"/>
              <a:ext cx="1588" cy="0"/>
            </a:xfrm>
            <a:custGeom>
              <a:avLst/>
              <a:gdLst>
                <a:gd name="T0" fmla="*/ 0 w 2"/>
                <a:gd name="T1" fmla="*/ 0 w 2"/>
                <a:gd name="T2" fmla="*/ 2 w 2"/>
                <a:gd name="T3" fmla="*/ 1 w 2"/>
                <a:gd name="T4" fmla="*/ 0 w 2"/>
              </a:gdLst>
              <a:ahLst/>
              <a:cxnLst>
                <a:cxn ang="0">
                  <a:pos x="T0" y="0"/>
                </a:cxn>
                <a:cxn ang="0">
                  <a:pos x="T1" y="0"/>
                </a:cxn>
                <a:cxn ang="0">
                  <a:pos x="T2" y="0"/>
                </a:cxn>
                <a:cxn ang="0">
                  <a:pos x="T3" y="0"/>
                </a:cxn>
                <a:cxn ang="0">
                  <a:pos x="T4" y="0"/>
                </a:cxn>
              </a:cxnLst>
              <a:rect l="0" t="0" r="r" b="b"/>
              <a:pathLst>
                <a:path w="2">
                  <a:moveTo>
                    <a:pt x="0" y="0"/>
                  </a:moveTo>
                  <a:lnTo>
                    <a:pt x="0" y="0"/>
                  </a:lnTo>
                  <a:cubicBezTo>
                    <a:pt x="0" y="0"/>
                    <a:pt x="1" y="0"/>
                    <a:pt x="2" y="0"/>
                  </a:cubicBezTo>
                  <a:cubicBezTo>
                    <a:pt x="1" y="0"/>
                    <a:pt x="1" y="0"/>
                    <a:pt x="1" y="0"/>
                  </a:cubicBezTo>
                  <a:cubicBezTo>
                    <a:pt x="1" y="0"/>
                    <a:pt x="0" y="0"/>
                    <a:pt x="0" y="0"/>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72">
              <a:extLst>
                <a:ext uri="{FF2B5EF4-FFF2-40B4-BE49-F238E27FC236}">
                  <a16:creationId xmlns:a16="http://schemas.microsoft.com/office/drawing/2014/main" id="{B7921D5D-E745-46DF-A246-F174C8F586D4}"/>
                </a:ext>
              </a:extLst>
            </p:cNvPr>
            <p:cNvSpPr>
              <a:spLocks/>
            </p:cNvSpPr>
            <p:nvPr/>
          </p:nvSpPr>
          <p:spPr bwMode="auto">
            <a:xfrm>
              <a:off x="9601201" y="7519988"/>
              <a:ext cx="3175" cy="0"/>
            </a:xfrm>
            <a:custGeom>
              <a:avLst/>
              <a:gdLst>
                <a:gd name="T0" fmla="*/ 0 w 4"/>
                <a:gd name="T1" fmla="*/ 0 w 4"/>
                <a:gd name="T2" fmla="*/ 2 w 4"/>
                <a:gd name="T3" fmla="*/ 4 w 4"/>
                <a:gd name="T4" fmla="*/ 2 w 4"/>
                <a:gd name="T5" fmla="*/ 0 w 4"/>
              </a:gdLst>
              <a:ahLst/>
              <a:cxnLst>
                <a:cxn ang="0">
                  <a:pos x="T0" y="0"/>
                </a:cxn>
                <a:cxn ang="0">
                  <a:pos x="T1" y="0"/>
                </a:cxn>
                <a:cxn ang="0">
                  <a:pos x="T2" y="0"/>
                </a:cxn>
                <a:cxn ang="0">
                  <a:pos x="T3" y="0"/>
                </a:cxn>
                <a:cxn ang="0">
                  <a:pos x="T4" y="0"/>
                </a:cxn>
                <a:cxn ang="0">
                  <a:pos x="T5" y="0"/>
                </a:cxn>
              </a:cxnLst>
              <a:rect l="0" t="0" r="r" b="b"/>
              <a:pathLst>
                <a:path w="4">
                  <a:moveTo>
                    <a:pt x="0" y="0"/>
                  </a:moveTo>
                  <a:lnTo>
                    <a:pt x="0" y="0"/>
                  </a:lnTo>
                  <a:cubicBezTo>
                    <a:pt x="0" y="0"/>
                    <a:pt x="1" y="0"/>
                    <a:pt x="2" y="0"/>
                  </a:cubicBezTo>
                  <a:cubicBezTo>
                    <a:pt x="2" y="0"/>
                    <a:pt x="3" y="0"/>
                    <a:pt x="4" y="0"/>
                  </a:cubicBezTo>
                  <a:cubicBezTo>
                    <a:pt x="3" y="0"/>
                    <a:pt x="2" y="0"/>
                    <a:pt x="2" y="0"/>
                  </a:cubicBezTo>
                  <a:cubicBezTo>
                    <a:pt x="1" y="0"/>
                    <a:pt x="0" y="0"/>
                    <a:pt x="0" y="0"/>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73">
              <a:extLst>
                <a:ext uri="{FF2B5EF4-FFF2-40B4-BE49-F238E27FC236}">
                  <a16:creationId xmlns:a16="http://schemas.microsoft.com/office/drawing/2014/main" id="{59BF0998-A72F-4C47-B40D-FC8D92607D9F}"/>
                </a:ext>
              </a:extLst>
            </p:cNvPr>
            <p:cNvSpPr>
              <a:spLocks/>
            </p:cNvSpPr>
            <p:nvPr/>
          </p:nvSpPr>
          <p:spPr bwMode="auto">
            <a:xfrm>
              <a:off x="9594851" y="7521576"/>
              <a:ext cx="1588"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cubicBezTo>
                    <a:pt x="0" y="0"/>
                    <a:pt x="1" y="0"/>
                    <a:pt x="2" y="0"/>
                  </a:cubicBezTo>
                  <a:cubicBezTo>
                    <a:pt x="1" y="0"/>
                    <a:pt x="1" y="0"/>
                    <a:pt x="0" y="0"/>
                  </a:cubicBezTo>
                  <a:cubicBezTo>
                    <a:pt x="0" y="0"/>
                    <a:pt x="0" y="0"/>
                    <a:pt x="0" y="0"/>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74">
              <a:extLst>
                <a:ext uri="{FF2B5EF4-FFF2-40B4-BE49-F238E27FC236}">
                  <a16:creationId xmlns:a16="http://schemas.microsoft.com/office/drawing/2014/main" id="{02DF7625-4F18-47DE-9789-D6EF3F6A49B0}"/>
                </a:ext>
              </a:extLst>
            </p:cNvPr>
            <p:cNvSpPr>
              <a:spLocks noEditPoints="1"/>
            </p:cNvSpPr>
            <p:nvPr/>
          </p:nvSpPr>
          <p:spPr bwMode="auto">
            <a:xfrm>
              <a:off x="9563101" y="7499351"/>
              <a:ext cx="79375" cy="79375"/>
            </a:xfrm>
            <a:custGeom>
              <a:avLst/>
              <a:gdLst>
                <a:gd name="T0" fmla="*/ 40 w 80"/>
                <a:gd name="T1" fmla="*/ 61 h 80"/>
                <a:gd name="T2" fmla="*/ 40 w 80"/>
                <a:gd name="T3" fmla="*/ 61 h 80"/>
                <a:gd name="T4" fmla="*/ 20 w 80"/>
                <a:gd name="T5" fmla="*/ 41 h 80"/>
                <a:gd name="T6" fmla="*/ 25 w 80"/>
                <a:gd name="T7" fmla="*/ 27 h 80"/>
                <a:gd name="T8" fmla="*/ 24 w 80"/>
                <a:gd name="T9" fmla="*/ 27 h 80"/>
                <a:gd name="T10" fmla="*/ 26 w 80"/>
                <a:gd name="T11" fmla="*/ 25 h 80"/>
                <a:gd name="T12" fmla="*/ 32 w 80"/>
                <a:gd name="T13" fmla="*/ 21 h 80"/>
                <a:gd name="T14" fmla="*/ 40 w 80"/>
                <a:gd name="T15" fmla="*/ 20 h 80"/>
                <a:gd name="T16" fmla="*/ 47 w 80"/>
                <a:gd name="T17" fmla="*/ 21 h 80"/>
                <a:gd name="T18" fmla="*/ 54 w 80"/>
                <a:gd name="T19" fmla="*/ 25 h 80"/>
                <a:gd name="T20" fmla="*/ 55 w 80"/>
                <a:gd name="T21" fmla="*/ 27 h 80"/>
                <a:gd name="T22" fmla="*/ 54 w 80"/>
                <a:gd name="T23" fmla="*/ 27 h 80"/>
                <a:gd name="T24" fmla="*/ 60 w 80"/>
                <a:gd name="T25" fmla="*/ 41 h 80"/>
                <a:gd name="T26" fmla="*/ 40 w 80"/>
                <a:gd name="T27" fmla="*/ 61 h 80"/>
                <a:gd name="T28" fmla="*/ 68 w 80"/>
                <a:gd name="T29" fmla="*/ 11 h 80"/>
                <a:gd name="T30" fmla="*/ 68 w 80"/>
                <a:gd name="T31" fmla="*/ 11 h 80"/>
                <a:gd name="T32" fmla="*/ 55 w 80"/>
                <a:gd name="T33" fmla="*/ 3 h 80"/>
                <a:gd name="T34" fmla="*/ 40 w 80"/>
                <a:gd name="T35" fmla="*/ 0 h 80"/>
                <a:gd name="T36" fmla="*/ 24 w 80"/>
                <a:gd name="T37" fmla="*/ 3 h 80"/>
                <a:gd name="T38" fmla="*/ 11 w 80"/>
                <a:gd name="T39" fmla="*/ 11 h 80"/>
                <a:gd name="T40" fmla="*/ 3 w 80"/>
                <a:gd name="T41" fmla="*/ 24 h 80"/>
                <a:gd name="T42" fmla="*/ 2 w 80"/>
                <a:gd name="T43" fmla="*/ 27 h 80"/>
                <a:gd name="T44" fmla="*/ 0 w 80"/>
                <a:gd name="T45" fmla="*/ 40 h 80"/>
                <a:gd name="T46" fmla="*/ 3 w 80"/>
                <a:gd name="T47" fmla="*/ 55 h 80"/>
                <a:gd name="T48" fmla="*/ 5 w 80"/>
                <a:gd name="T49" fmla="*/ 58 h 80"/>
                <a:gd name="T50" fmla="*/ 11 w 80"/>
                <a:gd name="T51" fmla="*/ 68 h 80"/>
                <a:gd name="T52" fmla="*/ 24 w 80"/>
                <a:gd name="T53" fmla="*/ 76 h 80"/>
                <a:gd name="T54" fmla="*/ 40 w 80"/>
                <a:gd name="T55" fmla="*/ 80 h 80"/>
                <a:gd name="T56" fmla="*/ 55 w 80"/>
                <a:gd name="T57" fmla="*/ 76 h 80"/>
                <a:gd name="T58" fmla="*/ 68 w 80"/>
                <a:gd name="T59" fmla="*/ 68 h 80"/>
                <a:gd name="T60" fmla="*/ 75 w 80"/>
                <a:gd name="T61" fmla="*/ 58 h 80"/>
                <a:gd name="T62" fmla="*/ 77 w 80"/>
                <a:gd name="T63" fmla="*/ 55 h 80"/>
                <a:gd name="T64" fmla="*/ 80 w 80"/>
                <a:gd name="T65" fmla="*/ 40 h 80"/>
                <a:gd name="T66" fmla="*/ 77 w 80"/>
                <a:gd name="T67" fmla="*/ 27 h 80"/>
                <a:gd name="T68" fmla="*/ 77 w 80"/>
                <a:gd name="T69" fmla="*/ 24 h 80"/>
                <a:gd name="T70" fmla="*/ 68 w 80"/>
                <a:gd name="T71"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80">
                  <a:moveTo>
                    <a:pt x="40" y="61"/>
                  </a:moveTo>
                  <a:lnTo>
                    <a:pt x="40" y="61"/>
                  </a:lnTo>
                  <a:cubicBezTo>
                    <a:pt x="29" y="61"/>
                    <a:pt x="20" y="52"/>
                    <a:pt x="20" y="41"/>
                  </a:cubicBezTo>
                  <a:cubicBezTo>
                    <a:pt x="20" y="35"/>
                    <a:pt x="22" y="31"/>
                    <a:pt x="25" y="27"/>
                  </a:cubicBezTo>
                  <a:lnTo>
                    <a:pt x="24" y="27"/>
                  </a:lnTo>
                  <a:cubicBezTo>
                    <a:pt x="25" y="26"/>
                    <a:pt x="25" y="26"/>
                    <a:pt x="26" y="25"/>
                  </a:cubicBezTo>
                  <a:cubicBezTo>
                    <a:pt x="27" y="24"/>
                    <a:pt x="29" y="22"/>
                    <a:pt x="32" y="21"/>
                  </a:cubicBezTo>
                  <a:cubicBezTo>
                    <a:pt x="34" y="20"/>
                    <a:pt x="37" y="20"/>
                    <a:pt x="40" y="20"/>
                  </a:cubicBezTo>
                  <a:cubicBezTo>
                    <a:pt x="42" y="20"/>
                    <a:pt x="45" y="20"/>
                    <a:pt x="47" y="21"/>
                  </a:cubicBezTo>
                  <a:cubicBezTo>
                    <a:pt x="50" y="22"/>
                    <a:pt x="52" y="24"/>
                    <a:pt x="54" y="25"/>
                  </a:cubicBezTo>
                  <a:cubicBezTo>
                    <a:pt x="54" y="26"/>
                    <a:pt x="54" y="26"/>
                    <a:pt x="55" y="27"/>
                  </a:cubicBezTo>
                  <a:lnTo>
                    <a:pt x="54" y="27"/>
                  </a:lnTo>
                  <a:cubicBezTo>
                    <a:pt x="58" y="31"/>
                    <a:pt x="60" y="35"/>
                    <a:pt x="60" y="41"/>
                  </a:cubicBezTo>
                  <a:cubicBezTo>
                    <a:pt x="60" y="52"/>
                    <a:pt x="51" y="61"/>
                    <a:pt x="40" y="61"/>
                  </a:cubicBezTo>
                  <a:close/>
                  <a:moveTo>
                    <a:pt x="68" y="11"/>
                  </a:moveTo>
                  <a:lnTo>
                    <a:pt x="68" y="11"/>
                  </a:lnTo>
                  <a:cubicBezTo>
                    <a:pt x="64" y="8"/>
                    <a:pt x="60" y="5"/>
                    <a:pt x="55" y="3"/>
                  </a:cubicBezTo>
                  <a:cubicBezTo>
                    <a:pt x="50" y="1"/>
                    <a:pt x="45" y="0"/>
                    <a:pt x="40" y="0"/>
                  </a:cubicBezTo>
                  <a:cubicBezTo>
                    <a:pt x="34" y="0"/>
                    <a:pt x="29" y="1"/>
                    <a:pt x="24" y="3"/>
                  </a:cubicBezTo>
                  <a:cubicBezTo>
                    <a:pt x="19" y="5"/>
                    <a:pt x="15" y="8"/>
                    <a:pt x="11" y="11"/>
                  </a:cubicBezTo>
                  <a:cubicBezTo>
                    <a:pt x="8" y="15"/>
                    <a:pt x="5" y="19"/>
                    <a:pt x="3" y="24"/>
                  </a:cubicBezTo>
                  <a:cubicBezTo>
                    <a:pt x="2" y="25"/>
                    <a:pt x="2" y="26"/>
                    <a:pt x="2" y="27"/>
                  </a:cubicBezTo>
                  <a:cubicBezTo>
                    <a:pt x="0" y="31"/>
                    <a:pt x="0" y="35"/>
                    <a:pt x="0" y="40"/>
                  </a:cubicBezTo>
                  <a:cubicBezTo>
                    <a:pt x="0" y="45"/>
                    <a:pt x="1" y="50"/>
                    <a:pt x="3" y="55"/>
                  </a:cubicBezTo>
                  <a:cubicBezTo>
                    <a:pt x="3" y="56"/>
                    <a:pt x="4" y="57"/>
                    <a:pt x="5" y="58"/>
                  </a:cubicBezTo>
                  <a:cubicBezTo>
                    <a:pt x="6" y="62"/>
                    <a:pt x="9" y="65"/>
                    <a:pt x="11" y="68"/>
                  </a:cubicBezTo>
                  <a:cubicBezTo>
                    <a:pt x="15" y="71"/>
                    <a:pt x="19" y="74"/>
                    <a:pt x="24" y="76"/>
                  </a:cubicBezTo>
                  <a:cubicBezTo>
                    <a:pt x="29" y="78"/>
                    <a:pt x="34" y="80"/>
                    <a:pt x="40" y="80"/>
                  </a:cubicBezTo>
                  <a:cubicBezTo>
                    <a:pt x="45" y="80"/>
                    <a:pt x="50" y="78"/>
                    <a:pt x="55" y="76"/>
                  </a:cubicBezTo>
                  <a:cubicBezTo>
                    <a:pt x="60" y="74"/>
                    <a:pt x="64" y="71"/>
                    <a:pt x="68" y="68"/>
                  </a:cubicBezTo>
                  <a:cubicBezTo>
                    <a:pt x="71" y="65"/>
                    <a:pt x="73" y="62"/>
                    <a:pt x="75" y="58"/>
                  </a:cubicBezTo>
                  <a:cubicBezTo>
                    <a:pt x="75" y="57"/>
                    <a:pt x="76" y="56"/>
                    <a:pt x="77" y="55"/>
                  </a:cubicBezTo>
                  <a:cubicBezTo>
                    <a:pt x="79" y="50"/>
                    <a:pt x="80" y="45"/>
                    <a:pt x="80" y="40"/>
                  </a:cubicBezTo>
                  <a:cubicBezTo>
                    <a:pt x="80" y="35"/>
                    <a:pt x="79" y="31"/>
                    <a:pt x="77" y="27"/>
                  </a:cubicBezTo>
                  <a:cubicBezTo>
                    <a:pt x="77" y="26"/>
                    <a:pt x="77" y="25"/>
                    <a:pt x="77" y="24"/>
                  </a:cubicBezTo>
                  <a:cubicBezTo>
                    <a:pt x="74" y="19"/>
                    <a:pt x="72" y="15"/>
                    <a:pt x="68" y="11"/>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75">
              <a:extLst>
                <a:ext uri="{FF2B5EF4-FFF2-40B4-BE49-F238E27FC236}">
                  <a16:creationId xmlns:a16="http://schemas.microsoft.com/office/drawing/2014/main" id="{7F41EE2E-E8AE-478C-BE3F-9EF415BBD81D}"/>
                </a:ext>
              </a:extLst>
            </p:cNvPr>
            <p:cNvSpPr>
              <a:spLocks/>
            </p:cNvSpPr>
            <p:nvPr/>
          </p:nvSpPr>
          <p:spPr bwMode="auto">
            <a:xfrm>
              <a:off x="9586913" y="7519988"/>
              <a:ext cx="30163" cy="6350"/>
            </a:xfrm>
            <a:custGeom>
              <a:avLst/>
              <a:gdLst>
                <a:gd name="T0" fmla="*/ 2 w 31"/>
                <a:gd name="T1" fmla="*/ 6 h 7"/>
                <a:gd name="T2" fmla="*/ 2 w 31"/>
                <a:gd name="T3" fmla="*/ 6 h 7"/>
                <a:gd name="T4" fmla="*/ 3 w 31"/>
                <a:gd name="T5" fmla="*/ 6 h 7"/>
                <a:gd name="T6" fmla="*/ 8 w 31"/>
                <a:gd name="T7" fmla="*/ 2 h 7"/>
                <a:gd name="T8" fmla="*/ 8 w 31"/>
                <a:gd name="T9" fmla="*/ 2 h 7"/>
                <a:gd name="T10" fmla="*/ 10 w 31"/>
                <a:gd name="T11" fmla="*/ 2 h 7"/>
                <a:gd name="T12" fmla="*/ 14 w 31"/>
                <a:gd name="T13" fmla="*/ 1 h 7"/>
                <a:gd name="T14" fmla="*/ 16 w 31"/>
                <a:gd name="T15" fmla="*/ 1 h 7"/>
                <a:gd name="T16" fmla="*/ 18 w 31"/>
                <a:gd name="T17" fmla="*/ 1 h 7"/>
                <a:gd name="T18" fmla="*/ 22 w 31"/>
                <a:gd name="T19" fmla="*/ 2 h 7"/>
                <a:gd name="T20" fmla="*/ 23 w 31"/>
                <a:gd name="T21" fmla="*/ 2 h 7"/>
                <a:gd name="T22" fmla="*/ 24 w 31"/>
                <a:gd name="T23" fmla="*/ 2 h 7"/>
                <a:gd name="T24" fmla="*/ 28 w 31"/>
                <a:gd name="T25" fmla="*/ 6 h 7"/>
                <a:gd name="T26" fmla="*/ 29 w 31"/>
                <a:gd name="T27" fmla="*/ 6 h 7"/>
                <a:gd name="T28" fmla="*/ 29 w 31"/>
                <a:gd name="T29" fmla="*/ 6 h 7"/>
                <a:gd name="T30" fmla="*/ 30 w 31"/>
                <a:gd name="T31" fmla="*/ 7 h 7"/>
                <a:gd name="T32" fmla="*/ 31 w 31"/>
                <a:gd name="T33" fmla="*/ 7 h 7"/>
                <a:gd name="T34" fmla="*/ 30 w 31"/>
                <a:gd name="T35" fmla="*/ 5 h 7"/>
                <a:gd name="T36" fmla="*/ 23 w 31"/>
                <a:gd name="T37" fmla="*/ 1 h 7"/>
                <a:gd name="T38" fmla="*/ 16 w 31"/>
                <a:gd name="T39" fmla="*/ 0 h 7"/>
                <a:gd name="T40" fmla="*/ 8 w 31"/>
                <a:gd name="T41" fmla="*/ 1 h 7"/>
                <a:gd name="T42" fmla="*/ 2 w 31"/>
                <a:gd name="T43" fmla="*/ 5 h 7"/>
                <a:gd name="T44" fmla="*/ 0 w 31"/>
                <a:gd name="T45" fmla="*/ 7 h 7"/>
                <a:gd name="T46" fmla="*/ 1 w 31"/>
                <a:gd name="T47" fmla="*/ 7 h 7"/>
                <a:gd name="T48" fmla="*/ 2 w 31"/>
                <a:gd name="T49" fmla="*/ 6 h 7"/>
                <a:gd name="T50" fmla="*/ 2 w 31"/>
                <a:gd name="T5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7">
                  <a:moveTo>
                    <a:pt x="2" y="6"/>
                  </a:moveTo>
                  <a:lnTo>
                    <a:pt x="2" y="6"/>
                  </a:lnTo>
                  <a:cubicBezTo>
                    <a:pt x="2" y="6"/>
                    <a:pt x="3" y="6"/>
                    <a:pt x="3" y="6"/>
                  </a:cubicBezTo>
                  <a:cubicBezTo>
                    <a:pt x="4" y="4"/>
                    <a:pt x="6" y="3"/>
                    <a:pt x="8" y="2"/>
                  </a:cubicBezTo>
                  <a:cubicBezTo>
                    <a:pt x="8" y="2"/>
                    <a:pt x="8" y="2"/>
                    <a:pt x="8" y="2"/>
                  </a:cubicBezTo>
                  <a:cubicBezTo>
                    <a:pt x="9" y="2"/>
                    <a:pt x="9" y="2"/>
                    <a:pt x="10" y="2"/>
                  </a:cubicBezTo>
                  <a:cubicBezTo>
                    <a:pt x="11" y="1"/>
                    <a:pt x="12" y="1"/>
                    <a:pt x="14" y="1"/>
                  </a:cubicBezTo>
                  <a:cubicBezTo>
                    <a:pt x="14" y="1"/>
                    <a:pt x="15" y="1"/>
                    <a:pt x="16" y="1"/>
                  </a:cubicBezTo>
                  <a:cubicBezTo>
                    <a:pt x="16" y="1"/>
                    <a:pt x="17" y="1"/>
                    <a:pt x="18" y="1"/>
                  </a:cubicBezTo>
                  <a:cubicBezTo>
                    <a:pt x="19" y="1"/>
                    <a:pt x="20" y="1"/>
                    <a:pt x="22" y="2"/>
                  </a:cubicBezTo>
                  <a:cubicBezTo>
                    <a:pt x="22" y="2"/>
                    <a:pt x="23" y="2"/>
                    <a:pt x="23" y="2"/>
                  </a:cubicBezTo>
                  <a:cubicBezTo>
                    <a:pt x="23" y="2"/>
                    <a:pt x="23" y="2"/>
                    <a:pt x="24" y="2"/>
                  </a:cubicBezTo>
                  <a:cubicBezTo>
                    <a:pt x="25" y="3"/>
                    <a:pt x="27" y="4"/>
                    <a:pt x="28" y="6"/>
                  </a:cubicBezTo>
                  <a:cubicBezTo>
                    <a:pt x="29" y="6"/>
                    <a:pt x="29" y="6"/>
                    <a:pt x="29" y="6"/>
                  </a:cubicBezTo>
                  <a:cubicBezTo>
                    <a:pt x="29" y="6"/>
                    <a:pt x="29" y="6"/>
                    <a:pt x="29" y="6"/>
                  </a:cubicBezTo>
                  <a:cubicBezTo>
                    <a:pt x="30" y="7"/>
                    <a:pt x="30" y="7"/>
                    <a:pt x="30" y="7"/>
                  </a:cubicBezTo>
                  <a:lnTo>
                    <a:pt x="31" y="7"/>
                  </a:lnTo>
                  <a:cubicBezTo>
                    <a:pt x="30" y="6"/>
                    <a:pt x="30" y="6"/>
                    <a:pt x="30" y="5"/>
                  </a:cubicBezTo>
                  <a:cubicBezTo>
                    <a:pt x="28" y="4"/>
                    <a:pt x="26" y="2"/>
                    <a:pt x="23" y="1"/>
                  </a:cubicBezTo>
                  <a:cubicBezTo>
                    <a:pt x="21" y="0"/>
                    <a:pt x="18" y="0"/>
                    <a:pt x="16" y="0"/>
                  </a:cubicBezTo>
                  <a:cubicBezTo>
                    <a:pt x="13" y="0"/>
                    <a:pt x="10" y="0"/>
                    <a:pt x="8" y="1"/>
                  </a:cubicBezTo>
                  <a:cubicBezTo>
                    <a:pt x="5" y="2"/>
                    <a:pt x="3" y="4"/>
                    <a:pt x="2" y="5"/>
                  </a:cubicBezTo>
                  <a:cubicBezTo>
                    <a:pt x="1" y="6"/>
                    <a:pt x="1" y="6"/>
                    <a:pt x="0" y="7"/>
                  </a:cubicBezTo>
                  <a:lnTo>
                    <a:pt x="1" y="7"/>
                  </a:lnTo>
                  <a:cubicBezTo>
                    <a:pt x="1" y="7"/>
                    <a:pt x="2" y="7"/>
                    <a:pt x="2" y="6"/>
                  </a:cubicBezTo>
                  <a:cubicBezTo>
                    <a:pt x="2" y="6"/>
                    <a:pt x="2" y="6"/>
                    <a:pt x="2" y="6"/>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76">
              <a:extLst>
                <a:ext uri="{FF2B5EF4-FFF2-40B4-BE49-F238E27FC236}">
                  <a16:creationId xmlns:a16="http://schemas.microsoft.com/office/drawing/2014/main" id="{C3D8DB97-4D7B-45F4-80FE-2F633E1DF9FA}"/>
                </a:ext>
              </a:extLst>
            </p:cNvPr>
            <p:cNvSpPr>
              <a:spLocks noEditPoints="1"/>
            </p:cNvSpPr>
            <p:nvPr/>
          </p:nvSpPr>
          <p:spPr bwMode="auto">
            <a:xfrm>
              <a:off x="9329738" y="7499351"/>
              <a:ext cx="79375" cy="79375"/>
            </a:xfrm>
            <a:custGeom>
              <a:avLst/>
              <a:gdLst>
                <a:gd name="T0" fmla="*/ 40 w 80"/>
                <a:gd name="T1" fmla="*/ 60 h 80"/>
                <a:gd name="T2" fmla="*/ 40 w 80"/>
                <a:gd name="T3" fmla="*/ 60 h 80"/>
                <a:gd name="T4" fmla="*/ 20 w 80"/>
                <a:gd name="T5" fmla="*/ 40 h 80"/>
                <a:gd name="T6" fmla="*/ 40 w 80"/>
                <a:gd name="T7" fmla="*/ 20 h 80"/>
                <a:gd name="T8" fmla="*/ 60 w 80"/>
                <a:gd name="T9" fmla="*/ 40 h 80"/>
                <a:gd name="T10" fmla="*/ 40 w 80"/>
                <a:gd name="T11" fmla="*/ 60 h 80"/>
                <a:gd name="T12" fmla="*/ 68 w 80"/>
                <a:gd name="T13" fmla="*/ 11 h 80"/>
                <a:gd name="T14" fmla="*/ 68 w 80"/>
                <a:gd name="T15" fmla="*/ 11 h 80"/>
                <a:gd name="T16" fmla="*/ 55 w 80"/>
                <a:gd name="T17" fmla="*/ 3 h 80"/>
                <a:gd name="T18" fmla="*/ 40 w 80"/>
                <a:gd name="T19" fmla="*/ 0 h 80"/>
                <a:gd name="T20" fmla="*/ 24 w 80"/>
                <a:gd name="T21" fmla="*/ 3 h 80"/>
                <a:gd name="T22" fmla="*/ 12 w 80"/>
                <a:gd name="T23" fmla="*/ 11 h 80"/>
                <a:gd name="T24" fmla="*/ 3 w 80"/>
                <a:gd name="T25" fmla="*/ 24 h 80"/>
                <a:gd name="T26" fmla="*/ 2 w 80"/>
                <a:gd name="T27" fmla="*/ 27 h 80"/>
                <a:gd name="T28" fmla="*/ 0 w 80"/>
                <a:gd name="T29" fmla="*/ 40 h 80"/>
                <a:gd name="T30" fmla="*/ 3 w 80"/>
                <a:gd name="T31" fmla="*/ 55 h 80"/>
                <a:gd name="T32" fmla="*/ 5 w 80"/>
                <a:gd name="T33" fmla="*/ 58 h 80"/>
                <a:gd name="T34" fmla="*/ 12 w 80"/>
                <a:gd name="T35" fmla="*/ 68 h 80"/>
                <a:gd name="T36" fmla="*/ 24 w 80"/>
                <a:gd name="T37" fmla="*/ 76 h 80"/>
                <a:gd name="T38" fmla="*/ 40 w 80"/>
                <a:gd name="T39" fmla="*/ 80 h 80"/>
                <a:gd name="T40" fmla="*/ 55 w 80"/>
                <a:gd name="T41" fmla="*/ 76 h 80"/>
                <a:gd name="T42" fmla="*/ 68 w 80"/>
                <a:gd name="T43" fmla="*/ 68 h 80"/>
                <a:gd name="T44" fmla="*/ 75 w 80"/>
                <a:gd name="T45" fmla="*/ 58 h 80"/>
                <a:gd name="T46" fmla="*/ 77 w 80"/>
                <a:gd name="T47" fmla="*/ 55 h 80"/>
                <a:gd name="T48" fmla="*/ 80 w 80"/>
                <a:gd name="T49" fmla="*/ 40 h 80"/>
                <a:gd name="T50" fmla="*/ 78 w 80"/>
                <a:gd name="T51" fmla="*/ 27 h 80"/>
                <a:gd name="T52" fmla="*/ 77 w 80"/>
                <a:gd name="T53" fmla="*/ 24 h 80"/>
                <a:gd name="T54" fmla="*/ 68 w 80"/>
                <a:gd name="T55"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0">
                  <a:moveTo>
                    <a:pt x="40" y="60"/>
                  </a:moveTo>
                  <a:lnTo>
                    <a:pt x="40" y="60"/>
                  </a:lnTo>
                  <a:cubicBezTo>
                    <a:pt x="29" y="60"/>
                    <a:pt x="20" y="51"/>
                    <a:pt x="20" y="40"/>
                  </a:cubicBezTo>
                  <a:cubicBezTo>
                    <a:pt x="20" y="28"/>
                    <a:pt x="29" y="20"/>
                    <a:pt x="40" y="20"/>
                  </a:cubicBezTo>
                  <a:cubicBezTo>
                    <a:pt x="51" y="20"/>
                    <a:pt x="60" y="28"/>
                    <a:pt x="60" y="40"/>
                  </a:cubicBezTo>
                  <a:cubicBezTo>
                    <a:pt x="60" y="51"/>
                    <a:pt x="51" y="60"/>
                    <a:pt x="40" y="60"/>
                  </a:cubicBezTo>
                  <a:close/>
                  <a:moveTo>
                    <a:pt x="68" y="11"/>
                  </a:moveTo>
                  <a:lnTo>
                    <a:pt x="68" y="11"/>
                  </a:lnTo>
                  <a:cubicBezTo>
                    <a:pt x="64" y="8"/>
                    <a:pt x="60" y="5"/>
                    <a:pt x="55" y="3"/>
                  </a:cubicBezTo>
                  <a:cubicBezTo>
                    <a:pt x="51" y="1"/>
                    <a:pt x="45" y="0"/>
                    <a:pt x="40" y="0"/>
                  </a:cubicBezTo>
                  <a:cubicBezTo>
                    <a:pt x="34" y="0"/>
                    <a:pt x="29" y="1"/>
                    <a:pt x="24" y="3"/>
                  </a:cubicBezTo>
                  <a:cubicBezTo>
                    <a:pt x="19" y="5"/>
                    <a:pt x="15" y="8"/>
                    <a:pt x="12" y="11"/>
                  </a:cubicBezTo>
                  <a:cubicBezTo>
                    <a:pt x="8" y="15"/>
                    <a:pt x="5" y="19"/>
                    <a:pt x="3" y="24"/>
                  </a:cubicBezTo>
                  <a:cubicBezTo>
                    <a:pt x="3" y="25"/>
                    <a:pt x="2" y="26"/>
                    <a:pt x="2" y="27"/>
                  </a:cubicBezTo>
                  <a:cubicBezTo>
                    <a:pt x="1" y="31"/>
                    <a:pt x="0" y="35"/>
                    <a:pt x="0" y="40"/>
                  </a:cubicBezTo>
                  <a:cubicBezTo>
                    <a:pt x="0" y="45"/>
                    <a:pt x="1" y="50"/>
                    <a:pt x="3" y="55"/>
                  </a:cubicBezTo>
                  <a:cubicBezTo>
                    <a:pt x="3" y="56"/>
                    <a:pt x="4" y="57"/>
                    <a:pt x="5" y="58"/>
                  </a:cubicBezTo>
                  <a:cubicBezTo>
                    <a:pt x="7" y="62"/>
                    <a:pt x="9" y="65"/>
                    <a:pt x="12" y="68"/>
                  </a:cubicBezTo>
                  <a:cubicBezTo>
                    <a:pt x="15" y="71"/>
                    <a:pt x="19" y="74"/>
                    <a:pt x="24" y="76"/>
                  </a:cubicBezTo>
                  <a:cubicBezTo>
                    <a:pt x="29" y="78"/>
                    <a:pt x="34" y="80"/>
                    <a:pt x="40" y="80"/>
                  </a:cubicBezTo>
                  <a:cubicBezTo>
                    <a:pt x="45" y="80"/>
                    <a:pt x="51" y="78"/>
                    <a:pt x="55" y="76"/>
                  </a:cubicBezTo>
                  <a:cubicBezTo>
                    <a:pt x="60" y="74"/>
                    <a:pt x="64" y="71"/>
                    <a:pt x="68" y="68"/>
                  </a:cubicBezTo>
                  <a:cubicBezTo>
                    <a:pt x="71" y="65"/>
                    <a:pt x="73" y="62"/>
                    <a:pt x="75" y="58"/>
                  </a:cubicBezTo>
                  <a:cubicBezTo>
                    <a:pt x="75" y="57"/>
                    <a:pt x="76" y="56"/>
                    <a:pt x="77" y="55"/>
                  </a:cubicBezTo>
                  <a:cubicBezTo>
                    <a:pt x="79" y="50"/>
                    <a:pt x="80" y="45"/>
                    <a:pt x="80" y="40"/>
                  </a:cubicBezTo>
                  <a:cubicBezTo>
                    <a:pt x="80" y="35"/>
                    <a:pt x="79" y="31"/>
                    <a:pt x="78" y="27"/>
                  </a:cubicBezTo>
                  <a:cubicBezTo>
                    <a:pt x="77" y="26"/>
                    <a:pt x="77" y="25"/>
                    <a:pt x="77" y="24"/>
                  </a:cubicBezTo>
                  <a:cubicBezTo>
                    <a:pt x="75" y="19"/>
                    <a:pt x="72" y="15"/>
                    <a:pt x="68" y="11"/>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77">
              <a:extLst>
                <a:ext uri="{FF2B5EF4-FFF2-40B4-BE49-F238E27FC236}">
                  <a16:creationId xmlns:a16="http://schemas.microsoft.com/office/drawing/2014/main" id="{E76C682B-418F-41B2-88BE-ABC5C5D8FE06}"/>
                </a:ext>
              </a:extLst>
            </p:cNvPr>
            <p:cNvSpPr>
              <a:spLocks/>
            </p:cNvSpPr>
            <p:nvPr/>
          </p:nvSpPr>
          <p:spPr bwMode="auto">
            <a:xfrm>
              <a:off x="9350376" y="7519988"/>
              <a:ext cx="38100" cy="38100"/>
            </a:xfrm>
            <a:custGeom>
              <a:avLst/>
              <a:gdLst>
                <a:gd name="T0" fmla="*/ 20 w 40"/>
                <a:gd name="T1" fmla="*/ 0 h 40"/>
                <a:gd name="T2" fmla="*/ 20 w 40"/>
                <a:gd name="T3" fmla="*/ 0 h 40"/>
                <a:gd name="T4" fmla="*/ 0 w 40"/>
                <a:gd name="T5" fmla="*/ 20 h 40"/>
                <a:gd name="T6" fmla="*/ 20 w 40"/>
                <a:gd name="T7" fmla="*/ 40 h 40"/>
                <a:gd name="T8" fmla="*/ 40 w 40"/>
                <a:gd name="T9" fmla="*/ 20 h 40"/>
                <a:gd name="T10" fmla="*/ 20 w 40"/>
                <a:gd name="T11" fmla="*/ 0 h 40"/>
              </a:gdLst>
              <a:ahLst/>
              <a:cxnLst>
                <a:cxn ang="0">
                  <a:pos x="T0" y="T1"/>
                </a:cxn>
                <a:cxn ang="0">
                  <a:pos x="T2" y="T3"/>
                </a:cxn>
                <a:cxn ang="0">
                  <a:pos x="T4" y="T5"/>
                </a:cxn>
                <a:cxn ang="0">
                  <a:pos x="T6" y="T7"/>
                </a:cxn>
                <a:cxn ang="0">
                  <a:pos x="T8" y="T9"/>
                </a:cxn>
                <a:cxn ang="0">
                  <a:pos x="T10" y="T11"/>
                </a:cxn>
              </a:cxnLst>
              <a:rect l="0" t="0" r="r" b="b"/>
              <a:pathLst>
                <a:path w="40" h="40">
                  <a:moveTo>
                    <a:pt x="20" y="0"/>
                  </a:moveTo>
                  <a:lnTo>
                    <a:pt x="20" y="0"/>
                  </a:lnTo>
                  <a:cubicBezTo>
                    <a:pt x="9" y="0"/>
                    <a:pt x="0" y="8"/>
                    <a:pt x="0" y="20"/>
                  </a:cubicBezTo>
                  <a:cubicBezTo>
                    <a:pt x="0" y="31"/>
                    <a:pt x="9" y="40"/>
                    <a:pt x="20" y="40"/>
                  </a:cubicBezTo>
                  <a:cubicBezTo>
                    <a:pt x="31" y="40"/>
                    <a:pt x="40" y="31"/>
                    <a:pt x="40" y="20"/>
                  </a:cubicBezTo>
                  <a:cubicBezTo>
                    <a:pt x="40" y="8"/>
                    <a:pt x="31" y="0"/>
                    <a:pt x="20"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78">
              <a:extLst>
                <a:ext uri="{FF2B5EF4-FFF2-40B4-BE49-F238E27FC236}">
                  <a16:creationId xmlns:a16="http://schemas.microsoft.com/office/drawing/2014/main" id="{3FB0C516-96F2-4B66-A75F-96F740838FD8}"/>
                </a:ext>
              </a:extLst>
            </p:cNvPr>
            <p:cNvSpPr>
              <a:spLocks noEditPoints="1"/>
            </p:cNvSpPr>
            <p:nvPr/>
          </p:nvSpPr>
          <p:spPr bwMode="auto">
            <a:xfrm>
              <a:off x="9583738" y="7519988"/>
              <a:ext cx="38100" cy="39688"/>
            </a:xfrm>
            <a:custGeom>
              <a:avLst/>
              <a:gdLst>
                <a:gd name="T0" fmla="*/ 25 w 40"/>
                <a:gd name="T1" fmla="*/ 21 h 40"/>
                <a:gd name="T2" fmla="*/ 25 w 40"/>
                <a:gd name="T3" fmla="*/ 21 h 40"/>
                <a:gd name="T4" fmla="*/ 24 w 40"/>
                <a:gd name="T5" fmla="*/ 23 h 40"/>
                <a:gd name="T6" fmla="*/ 22 w 40"/>
                <a:gd name="T7" fmla="*/ 24 h 40"/>
                <a:gd name="T8" fmla="*/ 20 w 40"/>
                <a:gd name="T9" fmla="*/ 24 h 40"/>
                <a:gd name="T10" fmla="*/ 18 w 40"/>
                <a:gd name="T11" fmla="*/ 24 h 40"/>
                <a:gd name="T12" fmla="*/ 16 w 40"/>
                <a:gd name="T13" fmla="*/ 23 h 40"/>
                <a:gd name="T14" fmla="*/ 14 w 40"/>
                <a:gd name="T15" fmla="*/ 21 h 40"/>
                <a:gd name="T16" fmla="*/ 14 w 40"/>
                <a:gd name="T17" fmla="*/ 19 h 40"/>
                <a:gd name="T18" fmla="*/ 14 w 40"/>
                <a:gd name="T19" fmla="*/ 16 h 40"/>
                <a:gd name="T20" fmla="*/ 16 w 40"/>
                <a:gd name="T21" fmla="*/ 15 h 40"/>
                <a:gd name="T22" fmla="*/ 18 w 40"/>
                <a:gd name="T23" fmla="*/ 13 h 40"/>
                <a:gd name="T24" fmla="*/ 20 w 40"/>
                <a:gd name="T25" fmla="*/ 13 h 40"/>
                <a:gd name="T26" fmla="*/ 22 w 40"/>
                <a:gd name="T27" fmla="*/ 13 h 40"/>
                <a:gd name="T28" fmla="*/ 24 w 40"/>
                <a:gd name="T29" fmla="*/ 14 h 40"/>
                <a:gd name="T30" fmla="*/ 25 w 40"/>
                <a:gd name="T31" fmla="*/ 16 h 40"/>
                <a:gd name="T32" fmla="*/ 25 w 40"/>
                <a:gd name="T33" fmla="*/ 19 h 40"/>
                <a:gd name="T34" fmla="*/ 25 w 40"/>
                <a:gd name="T35" fmla="*/ 21 h 40"/>
                <a:gd name="T36" fmla="*/ 34 w 40"/>
                <a:gd name="T37" fmla="*/ 6 h 40"/>
                <a:gd name="T38" fmla="*/ 34 w 40"/>
                <a:gd name="T39" fmla="*/ 6 h 40"/>
                <a:gd name="T40" fmla="*/ 33 w 40"/>
                <a:gd name="T41" fmla="*/ 5 h 40"/>
                <a:gd name="T42" fmla="*/ 32 w 40"/>
                <a:gd name="T43" fmla="*/ 5 h 40"/>
                <a:gd name="T44" fmla="*/ 28 w 40"/>
                <a:gd name="T45" fmla="*/ 1 h 40"/>
                <a:gd name="T46" fmla="*/ 26 w 40"/>
                <a:gd name="T47" fmla="*/ 1 h 40"/>
                <a:gd name="T48" fmla="*/ 22 w 40"/>
                <a:gd name="T49" fmla="*/ 0 h 40"/>
                <a:gd name="T50" fmla="*/ 20 w 40"/>
                <a:gd name="T51" fmla="*/ 0 h 40"/>
                <a:gd name="T52" fmla="*/ 18 w 40"/>
                <a:gd name="T53" fmla="*/ 0 h 40"/>
                <a:gd name="T54" fmla="*/ 14 w 40"/>
                <a:gd name="T55" fmla="*/ 1 h 40"/>
                <a:gd name="T56" fmla="*/ 12 w 40"/>
                <a:gd name="T57" fmla="*/ 1 h 40"/>
                <a:gd name="T58" fmla="*/ 7 w 40"/>
                <a:gd name="T59" fmla="*/ 5 h 40"/>
                <a:gd name="T60" fmla="*/ 6 w 40"/>
                <a:gd name="T61" fmla="*/ 5 h 40"/>
                <a:gd name="T62" fmla="*/ 6 w 40"/>
                <a:gd name="T63" fmla="*/ 6 h 40"/>
                <a:gd name="T64" fmla="*/ 5 w 40"/>
                <a:gd name="T65" fmla="*/ 6 h 40"/>
                <a:gd name="T66" fmla="*/ 0 w 40"/>
                <a:gd name="T67" fmla="*/ 20 h 40"/>
                <a:gd name="T68" fmla="*/ 20 w 40"/>
                <a:gd name="T69" fmla="*/ 40 h 40"/>
                <a:gd name="T70" fmla="*/ 40 w 40"/>
                <a:gd name="T71" fmla="*/ 20 h 40"/>
                <a:gd name="T72" fmla="*/ 34 w 40"/>
                <a:gd name="T73" fmla="*/ 6 h 40"/>
                <a:gd name="T74" fmla="*/ 34 w 40"/>
                <a:gd name="T7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25" y="21"/>
                  </a:moveTo>
                  <a:lnTo>
                    <a:pt x="25" y="21"/>
                  </a:lnTo>
                  <a:cubicBezTo>
                    <a:pt x="25" y="21"/>
                    <a:pt x="24" y="22"/>
                    <a:pt x="24" y="23"/>
                  </a:cubicBezTo>
                  <a:cubicBezTo>
                    <a:pt x="23" y="23"/>
                    <a:pt x="23" y="23"/>
                    <a:pt x="22" y="24"/>
                  </a:cubicBezTo>
                  <a:cubicBezTo>
                    <a:pt x="21" y="24"/>
                    <a:pt x="20" y="24"/>
                    <a:pt x="20" y="24"/>
                  </a:cubicBezTo>
                  <a:cubicBezTo>
                    <a:pt x="19" y="24"/>
                    <a:pt x="18" y="24"/>
                    <a:pt x="18" y="24"/>
                  </a:cubicBezTo>
                  <a:cubicBezTo>
                    <a:pt x="17" y="23"/>
                    <a:pt x="16" y="23"/>
                    <a:pt x="16" y="23"/>
                  </a:cubicBezTo>
                  <a:cubicBezTo>
                    <a:pt x="15" y="22"/>
                    <a:pt x="15" y="21"/>
                    <a:pt x="14" y="21"/>
                  </a:cubicBezTo>
                  <a:cubicBezTo>
                    <a:pt x="14" y="20"/>
                    <a:pt x="14" y="19"/>
                    <a:pt x="14" y="19"/>
                  </a:cubicBezTo>
                  <a:cubicBezTo>
                    <a:pt x="14" y="18"/>
                    <a:pt x="14" y="17"/>
                    <a:pt x="14" y="16"/>
                  </a:cubicBezTo>
                  <a:cubicBezTo>
                    <a:pt x="15" y="16"/>
                    <a:pt x="15" y="15"/>
                    <a:pt x="16" y="15"/>
                  </a:cubicBezTo>
                  <a:cubicBezTo>
                    <a:pt x="16" y="14"/>
                    <a:pt x="17" y="14"/>
                    <a:pt x="18" y="13"/>
                  </a:cubicBezTo>
                  <a:cubicBezTo>
                    <a:pt x="18" y="13"/>
                    <a:pt x="19" y="13"/>
                    <a:pt x="20" y="13"/>
                  </a:cubicBezTo>
                  <a:cubicBezTo>
                    <a:pt x="20" y="13"/>
                    <a:pt x="21" y="13"/>
                    <a:pt x="22" y="13"/>
                  </a:cubicBezTo>
                  <a:cubicBezTo>
                    <a:pt x="22" y="14"/>
                    <a:pt x="23" y="14"/>
                    <a:pt x="24" y="14"/>
                  </a:cubicBezTo>
                  <a:cubicBezTo>
                    <a:pt x="24" y="15"/>
                    <a:pt x="25" y="16"/>
                    <a:pt x="25" y="16"/>
                  </a:cubicBezTo>
                  <a:cubicBezTo>
                    <a:pt x="25" y="17"/>
                    <a:pt x="25" y="18"/>
                    <a:pt x="25" y="19"/>
                  </a:cubicBezTo>
                  <a:cubicBezTo>
                    <a:pt x="25" y="19"/>
                    <a:pt x="25" y="20"/>
                    <a:pt x="25" y="21"/>
                  </a:cubicBezTo>
                  <a:close/>
                  <a:moveTo>
                    <a:pt x="34" y="6"/>
                  </a:moveTo>
                  <a:lnTo>
                    <a:pt x="34" y="6"/>
                  </a:lnTo>
                  <a:cubicBezTo>
                    <a:pt x="33" y="6"/>
                    <a:pt x="33" y="6"/>
                    <a:pt x="33" y="5"/>
                  </a:cubicBezTo>
                  <a:cubicBezTo>
                    <a:pt x="33" y="5"/>
                    <a:pt x="33" y="5"/>
                    <a:pt x="32" y="5"/>
                  </a:cubicBezTo>
                  <a:cubicBezTo>
                    <a:pt x="31" y="3"/>
                    <a:pt x="29" y="2"/>
                    <a:pt x="28" y="1"/>
                  </a:cubicBezTo>
                  <a:cubicBezTo>
                    <a:pt x="27" y="1"/>
                    <a:pt x="26" y="1"/>
                    <a:pt x="26" y="1"/>
                  </a:cubicBezTo>
                  <a:cubicBezTo>
                    <a:pt x="24" y="0"/>
                    <a:pt x="23" y="0"/>
                    <a:pt x="22" y="0"/>
                  </a:cubicBezTo>
                  <a:cubicBezTo>
                    <a:pt x="21" y="0"/>
                    <a:pt x="20" y="0"/>
                    <a:pt x="20" y="0"/>
                  </a:cubicBezTo>
                  <a:cubicBezTo>
                    <a:pt x="19" y="0"/>
                    <a:pt x="18" y="0"/>
                    <a:pt x="18" y="0"/>
                  </a:cubicBezTo>
                  <a:cubicBezTo>
                    <a:pt x="16" y="0"/>
                    <a:pt x="15" y="0"/>
                    <a:pt x="14" y="1"/>
                  </a:cubicBezTo>
                  <a:cubicBezTo>
                    <a:pt x="13" y="1"/>
                    <a:pt x="12" y="1"/>
                    <a:pt x="12" y="1"/>
                  </a:cubicBezTo>
                  <a:cubicBezTo>
                    <a:pt x="10" y="2"/>
                    <a:pt x="8" y="3"/>
                    <a:pt x="7" y="5"/>
                  </a:cubicBezTo>
                  <a:cubicBezTo>
                    <a:pt x="7" y="5"/>
                    <a:pt x="6" y="5"/>
                    <a:pt x="6" y="5"/>
                  </a:cubicBezTo>
                  <a:cubicBezTo>
                    <a:pt x="6" y="6"/>
                    <a:pt x="6" y="6"/>
                    <a:pt x="6" y="6"/>
                  </a:cubicBezTo>
                  <a:lnTo>
                    <a:pt x="5" y="6"/>
                  </a:lnTo>
                  <a:cubicBezTo>
                    <a:pt x="2" y="10"/>
                    <a:pt x="0" y="14"/>
                    <a:pt x="0" y="20"/>
                  </a:cubicBezTo>
                  <a:cubicBezTo>
                    <a:pt x="0" y="31"/>
                    <a:pt x="9" y="40"/>
                    <a:pt x="20" y="40"/>
                  </a:cubicBezTo>
                  <a:cubicBezTo>
                    <a:pt x="31" y="40"/>
                    <a:pt x="40" y="31"/>
                    <a:pt x="40" y="20"/>
                  </a:cubicBezTo>
                  <a:cubicBezTo>
                    <a:pt x="40" y="14"/>
                    <a:pt x="38" y="10"/>
                    <a:pt x="34" y="6"/>
                  </a:cubicBezTo>
                  <a:lnTo>
                    <a:pt x="34" y="6"/>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79">
              <a:extLst>
                <a:ext uri="{FF2B5EF4-FFF2-40B4-BE49-F238E27FC236}">
                  <a16:creationId xmlns:a16="http://schemas.microsoft.com/office/drawing/2014/main" id="{063FD653-FC29-4FB8-84A9-B7683F50009B}"/>
                </a:ext>
              </a:extLst>
            </p:cNvPr>
            <p:cNvSpPr>
              <a:spLocks/>
            </p:cNvSpPr>
            <p:nvPr/>
          </p:nvSpPr>
          <p:spPr bwMode="auto">
            <a:xfrm>
              <a:off x="9588501" y="7524751"/>
              <a:ext cx="0" cy="1588"/>
            </a:xfrm>
            <a:custGeom>
              <a:avLst/>
              <a:gdLst>
                <a:gd name="T0" fmla="*/ 1 w 1"/>
                <a:gd name="T1" fmla="*/ 0 h 1"/>
                <a:gd name="T2" fmla="*/ 1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0"/>
                  </a:lnTo>
                  <a:cubicBezTo>
                    <a:pt x="1" y="1"/>
                    <a:pt x="0" y="1"/>
                    <a:pt x="0" y="1"/>
                  </a:cubicBezTo>
                  <a:lnTo>
                    <a:pt x="1" y="1"/>
                  </a:lnTo>
                  <a:cubicBezTo>
                    <a:pt x="1" y="1"/>
                    <a:pt x="1" y="1"/>
                    <a:pt x="1"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80">
              <a:extLst>
                <a:ext uri="{FF2B5EF4-FFF2-40B4-BE49-F238E27FC236}">
                  <a16:creationId xmlns:a16="http://schemas.microsoft.com/office/drawing/2014/main" id="{9D80BF72-5539-4CDB-89D6-4F35BFAB8D80}"/>
                </a:ext>
              </a:extLst>
            </p:cNvPr>
            <p:cNvSpPr>
              <a:spLocks/>
            </p:cNvSpPr>
            <p:nvPr/>
          </p:nvSpPr>
          <p:spPr bwMode="auto">
            <a:xfrm>
              <a:off x="9588501" y="7524751"/>
              <a:ext cx="1588" cy="0"/>
            </a:xfrm>
            <a:custGeom>
              <a:avLst/>
              <a:gdLst>
                <a:gd name="T0" fmla="*/ 0 w 1"/>
                <a:gd name="T1" fmla="*/ 0 w 1"/>
                <a:gd name="T2" fmla="*/ 1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0" y="0"/>
                    <a:pt x="1" y="0"/>
                    <a:pt x="1" y="0"/>
                  </a:cubicBezTo>
                  <a:cubicBezTo>
                    <a:pt x="1" y="0"/>
                    <a:pt x="0" y="0"/>
                    <a:pt x="0" y="0"/>
                  </a:cubicBezTo>
                  <a:cubicBezTo>
                    <a:pt x="0" y="0"/>
                    <a:pt x="0" y="0"/>
                    <a:pt x="0"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81">
              <a:extLst>
                <a:ext uri="{FF2B5EF4-FFF2-40B4-BE49-F238E27FC236}">
                  <a16:creationId xmlns:a16="http://schemas.microsoft.com/office/drawing/2014/main" id="{1A9077F0-DCAE-4792-BB65-32F598684818}"/>
                </a:ext>
              </a:extLst>
            </p:cNvPr>
            <p:cNvSpPr>
              <a:spLocks/>
            </p:cNvSpPr>
            <p:nvPr/>
          </p:nvSpPr>
          <p:spPr bwMode="auto">
            <a:xfrm>
              <a:off x="9615488" y="7524751"/>
              <a:ext cx="1588" cy="1588"/>
            </a:xfrm>
            <a:custGeom>
              <a:avLst/>
              <a:gdLst>
                <a:gd name="T0" fmla="*/ 1 w 1"/>
                <a:gd name="T1" fmla="*/ 1 h 1"/>
                <a:gd name="T2" fmla="*/ 1 w 1"/>
                <a:gd name="T3" fmla="*/ 1 h 1"/>
                <a:gd name="T4" fmla="*/ 1 w 1"/>
                <a:gd name="T5" fmla="*/ 1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1" y="1"/>
                  </a:lnTo>
                  <a:cubicBezTo>
                    <a:pt x="1" y="1"/>
                    <a:pt x="1" y="1"/>
                    <a:pt x="0" y="0"/>
                  </a:cubicBezTo>
                  <a:cubicBezTo>
                    <a:pt x="0" y="1"/>
                    <a:pt x="0" y="1"/>
                    <a:pt x="1" y="1"/>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2">
              <a:extLst>
                <a:ext uri="{FF2B5EF4-FFF2-40B4-BE49-F238E27FC236}">
                  <a16:creationId xmlns:a16="http://schemas.microsoft.com/office/drawing/2014/main" id="{4685BB64-0C58-411B-A6E0-1A97323B3CEF}"/>
                </a:ext>
              </a:extLst>
            </p:cNvPr>
            <p:cNvSpPr>
              <a:spLocks/>
            </p:cNvSpPr>
            <p:nvPr/>
          </p:nvSpPr>
          <p:spPr bwMode="auto">
            <a:xfrm>
              <a:off x="9615488" y="7524751"/>
              <a:ext cx="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cubicBezTo>
                    <a:pt x="1" y="0"/>
                    <a:pt x="1" y="0"/>
                    <a:pt x="1" y="0"/>
                  </a:cubicBezTo>
                  <a:cubicBezTo>
                    <a:pt x="1" y="0"/>
                    <a:pt x="1" y="0"/>
                    <a:pt x="1" y="0"/>
                  </a:cubicBezTo>
                  <a:cubicBezTo>
                    <a:pt x="1" y="0"/>
                    <a:pt x="1" y="0"/>
                    <a:pt x="0"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83">
              <a:extLst>
                <a:ext uri="{FF2B5EF4-FFF2-40B4-BE49-F238E27FC236}">
                  <a16:creationId xmlns:a16="http://schemas.microsoft.com/office/drawing/2014/main" id="{58F2C2C3-C155-4E85-A28B-6CFDCAD47F55}"/>
                </a:ext>
              </a:extLst>
            </p:cNvPr>
            <p:cNvSpPr>
              <a:spLocks/>
            </p:cNvSpPr>
            <p:nvPr/>
          </p:nvSpPr>
          <p:spPr bwMode="auto">
            <a:xfrm>
              <a:off x="9596438" y="7532688"/>
              <a:ext cx="11113" cy="11113"/>
            </a:xfrm>
            <a:custGeom>
              <a:avLst/>
              <a:gdLst>
                <a:gd name="T0" fmla="*/ 10 w 11"/>
                <a:gd name="T1" fmla="*/ 1 h 11"/>
                <a:gd name="T2" fmla="*/ 10 w 11"/>
                <a:gd name="T3" fmla="*/ 1 h 11"/>
                <a:gd name="T4" fmla="*/ 8 w 11"/>
                <a:gd name="T5" fmla="*/ 0 h 11"/>
                <a:gd name="T6" fmla="*/ 6 w 11"/>
                <a:gd name="T7" fmla="*/ 0 h 11"/>
                <a:gd name="T8" fmla="*/ 4 w 11"/>
                <a:gd name="T9" fmla="*/ 0 h 11"/>
                <a:gd name="T10" fmla="*/ 2 w 11"/>
                <a:gd name="T11" fmla="*/ 2 h 11"/>
                <a:gd name="T12" fmla="*/ 0 w 11"/>
                <a:gd name="T13" fmla="*/ 3 h 11"/>
                <a:gd name="T14" fmla="*/ 0 w 11"/>
                <a:gd name="T15" fmla="*/ 6 h 11"/>
                <a:gd name="T16" fmla="*/ 0 w 11"/>
                <a:gd name="T17" fmla="*/ 8 h 11"/>
                <a:gd name="T18" fmla="*/ 2 w 11"/>
                <a:gd name="T19" fmla="*/ 10 h 11"/>
                <a:gd name="T20" fmla="*/ 4 w 11"/>
                <a:gd name="T21" fmla="*/ 11 h 11"/>
                <a:gd name="T22" fmla="*/ 6 w 11"/>
                <a:gd name="T23" fmla="*/ 11 h 11"/>
                <a:gd name="T24" fmla="*/ 8 w 11"/>
                <a:gd name="T25" fmla="*/ 11 h 11"/>
                <a:gd name="T26" fmla="*/ 10 w 11"/>
                <a:gd name="T27" fmla="*/ 10 h 11"/>
                <a:gd name="T28" fmla="*/ 11 w 11"/>
                <a:gd name="T29" fmla="*/ 8 h 11"/>
                <a:gd name="T30" fmla="*/ 11 w 11"/>
                <a:gd name="T31" fmla="*/ 6 h 11"/>
                <a:gd name="T32" fmla="*/ 11 w 11"/>
                <a:gd name="T33" fmla="*/ 3 h 11"/>
                <a:gd name="T34" fmla="*/ 10 w 11"/>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10" y="1"/>
                  </a:moveTo>
                  <a:lnTo>
                    <a:pt x="10" y="1"/>
                  </a:lnTo>
                  <a:cubicBezTo>
                    <a:pt x="9" y="1"/>
                    <a:pt x="9" y="1"/>
                    <a:pt x="8" y="0"/>
                  </a:cubicBezTo>
                  <a:cubicBezTo>
                    <a:pt x="7" y="0"/>
                    <a:pt x="6" y="0"/>
                    <a:pt x="6" y="0"/>
                  </a:cubicBezTo>
                  <a:cubicBezTo>
                    <a:pt x="5" y="0"/>
                    <a:pt x="4" y="0"/>
                    <a:pt x="4" y="0"/>
                  </a:cubicBezTo>
                  <a:cubicBezTo>
                    <a:pt x="3" y="1"/>
                    <a:pt x="2" y="1"/>
                    <a:pt x="2" y="2"/>
                  </a:cubicBezTo>
                  <a:cubicBezTo>
                    <a:pt x="1" y="2"/>
                    <a:pt x="1" y="3"/>
                    <a:pt x="0" y="3"/>
                  </a:cubicBezTo>
                  <a:cubicBezTo>
                    <a:pt x="0" y="4"/>
                    <a:pt x="0" y="5"/>
                    <a:pt x="0" y="6"/>
                  </a:cubicBezTo>
                  <a:cubicBezTo>
                    <a:pt x="0" y="6"/>
                    <a:pt x="0" y="7"/>
                    <a:pt x="0" y="8"/>
                  </a:cubicBezTo>
                  <a:cubicBezTo>
                    <a:pt x="1" y="8"/>
                    <a:pt x="1" y="9"/>
                    <a:pt x="2" y="10"/>
                  </a:cubicBezTo>
                  <a:cubicBezTo>
                    <a:pt x="2" y="10"/>
                    <a:pt x="3" y="10"/>
                    <a:pt x="4" y="11"/>
                  </a:cubicBezTo>
                  <a:cubicBezTo>
                    <a:pt x="4" y="11"/>
                    <a:pt x="5" y="11"/>
                    <a:pt x="6" y="11"/>
                  </a:cubicBezTo>
                  <a:cubicBezTo>
                    <a:pt x="6" y="11"/>
                    <a:pt x="7" y="11"/>
                    <a:pt x="8" y="11"/>
                  </a:cubicBezTo>
                  <a:cubicBezTo>
                    <a:pt x="9" y="10"/>
                    <a:pt x="9" y="10"/>
                    <a:pt x="10" y="10"/>
                  </a:cubicBezTo>
                  <a:cubicBezTo>
                    <a:pt x="10" y="9"/>
                    <a:pt x="11" y="8"/>
                    <a:pt x="11" y="8"/>
                  </a:cubicBezTo>
                  <a:cubicBezTo>
                    <a:pt x="11" y="7"/>
                    <a:pt x="11" y="6"/>
                    <a:pt x="11" y="6"/>
                  </a:cubicBezTo>
                  <a:cubicBezTo>
                    <a:pt x="11" y="5"/>
                    <a:pt x="11" y="4"/>
                    <a:pt x="11" y="3"/>
                  </a:cubicBezTo>
                  <a:cubicBezTo>
                    <a:pt x="11" y="3"/>
                    <a:pt x="10" y="2"/>
                    <a:pt x="10" y="1"/>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5" name="Freeform: Shape 102">
            <a:extLst>
              <a:ext uri="{FF2B5EF4-FFF2-40B4-BE49-F238E27FC236}">
                <a16:creationId xmlns:a16="http://schemas.microsoft.com/office/drawing/2014/main" id="{B8F9ABEB-5E3B-E14E-A881-9169451F542F}"/>
              </a:ext>
            </a:extLst>
          </p:cNvPr>
          <p:cNvSpPr/>
          <p:nvPr/>
        </p:nvSpPr>
        <p:spPr>
          <a:xfrm>
            <a:off x="1289688" y="6005940"/>
            <a:ext cx="600692" cy="380813"/>
          </a:xfrm>
          <a:custGeom>
            <a:avLst/>
            <a:gdLst>
              <a:gd name="connsiteX0" fmla="*/ 0 w 600692"/>
              <a:gd name="connsiteY0" fmla="*/ 0 h 288981"/>
              <a:gd name="connsiteX1" fmla="*/ 115457 w 600692"/>
              <a:gd name="connsiteY1" fmla="*/ 0 h 288981"/>
              <a:gd name="connsiteX2" fmla="*/ 157733 w 600692"/>
              <a:gd name="connsiteY2" fmla="*/ 0 h 288981"/>
              <a:gd name="connsiteX3" fmla="*/ 257859 w 600692"/>
              <a:gd name="connsiteY3" fmla="*/ 0 h 288981"/>
              <a:gd name="connsiteX4" fmla="*/ 273190 w 600692"/>
              <a:gd name="connsiteY4" fmla="*/ 0 h 288981"/>
              <a:gd name="connsiteX5" fmla="*/ 415592 w 600692"/>
              <a:gd name="connsiteY5" fmla="*/ 0 h 288981"/>
              <a:gd name="connsiteX6" fmla="*/ 600692 w 600692"/>
              <a:gd name="connsiteY6" fmla="*/ 288981 h 288981"/>
              <a:gd name="connsiteX7" fmla="*/ 458290 w 600692"/>
              <a:gd name="connsiteY7" fmla="*/ 288981 h 288981"/>
              <a:gd name="connsiteX8" fmla="*/ 442960 w 600692"/>
              <a:gd name="connsiteY8" fmla="*/ 288981 h 288981"/>
              <a:gd name="connsiteX9" fmla="*/ 342833 w 600692"/>
              <a:gd name="connsiteY9" fmla="*/ 288981 h 288981"/>
              <a:gd name="connsiteX10" fmla="*/ 300558 w 600692"/>
              <a:gd name="connsiteY10" fmla="*/ 288981 h 288981"/>
              <a:gd name="connsiteX11" fmla="*/ 185100 w 600692"/>
              <a:gd name="connsiteY11" fmla="*/ 288981 h 28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692" h="288981">
                <a:moveTo>
                  <a:pt x="0" y="0"/>
                </a:moveTo>
                <a:lnTo>
                  <a:pt x="115457" y="0"/>
                </a:lnTo>
                <a:lnTo>
                  <a:pt x="157733" y="0"/>
                </a:lnTo>
                <a:lnTo>
                  <a:pt x="257859" y="0"/>
                </a:lnTo>
                <a:lnTo>
                  <a:pt x="273190" y="0"/>
                </a:lnTo>
                <a:lnTo>
                  <a:pt x="415592" y="0"/>
                </a:lnTo>
                <a:lnTo>
                  <a:pt x="600692" y="288981"/>
                </a:lnTo>
                <a:lnTo>
                  <a:pt x="458290" y="288981"/>
                </a:lnTo>
                <a:lnTo>
                  <a:pt x="442960" y="288981"/>
                </a:lnTo>
                <a:lnTo>
                  <a:pt x="342833" y="288981"/>
                </a:lnTo>
                <a:lnTo>
                  <a:pt x="300558" y="288981"/>
                </a:lnTo>
                <a:lnTo>
                  <a:pt x="185100" y="288981"/>
                </a:lnTo>
                <a:close/>
              </a:path>
            </a:pathLst>
          </a:custGeom>
          <a:gradFill flip="none" rotWithShape="1">
            <a:gsLst>
              <a:gs pos="0">
                <a:schemeClr val="bg1">
                  <a:alpha val="0"/>
                </a:schemeClr>
              </a:gs>
              <a:gs pos="67000">
                <a:schemeClr val="bg2"/>
              </a:gs>
            </a:gsLst>
            <a:lin ang="13500000" scaled="1"/>
            <a:tileRect/>
          </a:gradFill>
          <a:ln w="9525" cap="flat">
            <a:noFill/>
            <a:prstDash val="solid"/>
            <a:miter/>
          </a:ln>
        </p:spPr>
        <p:txBody>
          <a:bodyPr rtlCol="0" anchor="ctr"/>
          <a:lstStyle/>
          <a:p>
            <a:endParaRPr lang="en-US"/>
          </a:p>
        </p:txBody>
      </p:sp>
      <p:graphicFrame>
        <p:nvGraphicFramePr>
          <p:cNvPr id="88" name="Chart 87">
            <a:extLst>
              <a:ext uri="{FF2B5EF4-FFF2-40B4-BE49-F238E27FC236}">
                <a16:creationId xmlns:a16="http://schemas.microsoft.com/office/drawing/2014/main" id="{B13D6259-AAB9-4974-99D8-5E80DC41E52A}"/>
              </a:ext>
            </a:extLst>
          </p:cNvPr>
          <p:cNvGraphicFramePr/>
          <p:nvPr>
            <p:extLst>
              <p:ext uri="{D42A27DB-BD31-4B8C-83A1-F6EECF244321}">
                <p14:modId xmlns:p14="http://schemas.microsoft.com/office/powerpoint/2010/main" val="1989076760"/>
              </p:ext>
            </p:extLst>
          </p:nvPr>
        </p:nvGraphicFramePr>
        <p:xfrm>
          <a:off x="1011169" y="6120118"/>
          <a:ext cx="2146312" cy="1430875"/>
        </p:xfrm>
        <a:graphic>
          <a:graphicData uri="http://schemas.openxmlformats.org/drawingml/2006/chart">
            <c:chart xmlns:c="http://schemas.openxmlformats.org/drawingml/2006/chart" xmlns:r="http://schemas.openxmlformats.org/officeDocument/2006/relationships" r:id="rId12"/>
          </a:graphicData>
        </a:graphic>
      </p:graphicFrame>
      <p:sp>
        <p:nvSpPr>
          <p:cNvPr id="91" name="Freeform: Shape 90">
            <a:extLst>
              <a:ext uri="{FF2B5EF4-FFF2-40B4-BE49-F238E27FC236}">
                <a16:creationId xmlns:a16="http://schemas.microsoft.com/office/drawing/2014/main" id="{AF2428F0-EE1D-46FD-BB49-85AAE024A5DD}"/>
              </a:ext>
            </a:extLst>
          </p:cNvPr>
          <p:cNvSpPr/>
          <p:nvPr/>
        </p:nvSpPr>
        <p:spPr bwMode="auto">
          <a:xfrm>
            <a:off x="1285952" y="5999742"/>
            <a:ext cx="409507" cy="290560"/>
          </a:xfrm>
          <a:custGeom>
            <a:avLst/>
            <a:gdLst>
              <a:gd name="connsiteX0" fmla="*/ 0 w 409507"/>
              <a:gd name="connsiteY0" fmla="*/ 0 h 290560"/>
              <a:gd name="connsiteX1" fmla="*/ 409507 w 409507"/>
              <a:gd name="connsiteY1" fmla="*/ 0 h 290560"/>
              <a:gd name="connsiteX2" fmla="*/ 409507 w 409507"/>
              <a:gd name="connsiteY2" fmla="*/ 192709 h 290560"/>
              <a:gd name="connsiteX3" fmla="*/ 261508 w 409507"/>
              <a:gd name="connsiteY3" fmla="*/ 192709 h 290560"/>
              <a:gd name="connsiteX4" fmla="*/ 204754 w 409507"/>
              <a:gd name="connsiteY4" fmla="*/ 290560 h 290560"/>
              <a:gd name="connsiteX5" fmla="*/ 148000 w 409507"/>
              <a:gd name="connsiteY5" fmla="*/ 192709 h 290560"/>
              <a:gd name="connsiteX6" fmla="*/ 0 w 409507"/>
              <a:gd name="connsiteY6" fmla="*/ 192709 h 29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07" h="290560">
                <a:moveTo>
                  <a:pt x="0" y="0"/>
                </a:moveTo>
                <a:lnTo>
                  <a:pt x="409507" y="0"/>
                </a:lnTo>
                <a:lnTo>
                  <a:pt x="409507" y="192709"/>
                </a:lnTo>
                <a:lnTo>
                  <a:pt x="261508" y="192709"/>
                </a:lnTo>
                <a:lnTo>
                  <a:pt x="204754" y="290560"/>
                </a:lnTo>
                <a:lnTo>
                  <a:pt x="148000" y="192709"/>
                </a:lnTo>
                <a:lnTo>
                  <a:pt x="0" y="192709"/>
                </a:lnTo>
                <a:close/>
              </a:path>
            </a:pathLst>
          </a:custGeom>
          <a:solidFill>
            <a:schemeClr val="accent1"/>
          </a:solidFill>
          <a:ln w="6350">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20" rIns="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050">
                <a:solidFill>
                  <a:srgbClr val="FFFFFF"/>
                </a:solidFill>
                <a:ea typeface="Segoe UI" pitchFamily="34" charset="0"/>
                <a:cs typeface="Segoe UI" pitchFamily="34" charset="0"/>
              </a:rPr>
              <a:t>23%</a:t>
            </a:r>
          </a:p>
        </p:txBody>
      </p:sp>
      <p:grpSp>
        <p:nvGrpSpPr>
          <p:cNvPr id="84" name="Group 83">
            <a:extLst>
              <a:ext uri="{FF2B5EF4-FFF2-40B4-BE49-F238E27FC236}">
                <a16:creationId xmlns:a16="http://schemas.microsoft.com/office/drawing/2014/main" id="{2572ADD9-4DD2-4976-8FE9-DCD9917192B5}"/>
              </a:ext>
            </a:extLst>
          </p:cNvPr>
          <p:cNvGrpSpPr/>
          <p:nvPr/>
        </p:nvGrpSpPr>
        <p:grpSpPr>
          <a:xfrm>
            <a:off x="350316" y="2220230"/>
            <a:ext cx="3377713" cy="2646878"/>
            <a:chOff x="428321" y="4504009"/>
            <a:chExt cx="3377713" cy="2646878"/>
          </a:xfrm>
        </p:grpSpPr>
        <p:sp>
          <p:nvSpPr>
            <p:cNvPr id="89" name="TextBox 88">
              <a:extLst>
                <a:ext uri="{FF2B5EF4-FFF2-40B4-BE49-F238E27FC236}">
                  <a16:creationId xmlns:a16="http://schemas.microsoft.com/office/drawing/2014/main" id="{FD465380-8DBD-4042-BE0B-5795DC0D8296}"/>
                </a:ext>
              </a:extLst>
            </p:cNvPr>
            <p:cNvSpPr txBox="1"/>
            <p:nvPr/>
          </p:nvSpPr>
          <p:spPr>
            <a:xfrm>
              <a:off x="1666962" y="5024452"/>
              <a:ext cx="2139072" cy="1200329"/>
            </a:xfrm>
            <a:prstGeom prst="rect">
              <a:avLst/>
            </a:prstGeom>
            <a:noFill/>
          </p:spPr>
          <p:txBody>
            <a:bodyPr wrap="square" rtlCol="0">
              <a:spAutoFit/>
            </a:bodyPr>
            <a:lstStyle/>
            <a:p>
              <a:r>
                <a:rPr lang="en-US"/>
                <a:t>Keys to providing insights and recommendations to your team</a:t>
              </a:r>
            </a:p>
          </p:txBody>
        </p:sp>
        <p:sp>
          <p:nvSpPr>
            <p:cNvPr id="90" name="TextBox 89">
              <a:extLst>
                <a:ext uri="{FF2B5EF4-FFF2-40B4-BE49-F238E27FC236}">
                  <a16:creationId xmlns:a16="http://schemas.microsoft.com/office/drawing/2014/main" id="{A8E518B4-D7F1-4A8C-A96D-8BC620CE98AE}"/>
                </a:ext>
              </a:extLst>
            </p:cNvPr>
            <p:cNvSpPr txBox="1"/>
            <p:nvPr/>
          </p:nvSpPr>
          <p:spPr>
            <a:xfrm>
              <a:off x="428321" y="4504009"/>
              <a:ext cx="1982226" cy="2646878"/>
            </a:xfrm>
            <a:prstGeom prst="rect">
              <a:avLst/>
            </a:prstGeom>
            <a:noFill/>
          </p:spPr>
          <p:txBody>
            <a:bodyPr wrap="square" rtlCol="0">
              <a:spAutoFit/>
            </a:bodyPr>
            <a:lstStyle/>
            <a:p>
              <a:r>
                <a:rPr lang="en-US" sz="16600" b="1">
                  <a:solidFill>
                    <a:schemeClr val="accent1"/>
                  </a:solidFill>
                  <a:latin typeface="Segoe UI" panose="020B0502040204020203" pitchFamily="34" charset="0"/>
                  <a:cs typeface="Segoe UI" panose="020B0502040204020203" pitchFamily="34" charset="0"/>
                </a:rPr>
                <a:t>5</a:t>
              </a:r>
            </a:p>
          </p:txBody>
        </p:sp>
      </p:grpSp>
      <p:sp>
        <p:nvSpPr>
          <p:cNvPr id="2" name="TextBox 1">
            <a:extLst>
              <a:ext uri="{FF2B5EF4-FFF2-40B4-BE49-F238E27FC236}">
                <a16:creationId xmlns:a16="http://schemas.microsoft.com/office/drawing/2014/main" id="{E3871B88-0C97-40A6-801D-4D20C126B137}"/>
              </a:ext>
            </a:extLst>
          </p:cNvPr>
          <p:cNvSpPr txBox="1"/>
          <p:nvPr/>
        </p:nvSpPr>
        <p:spPr>
          <a:xfrm>
            <a:off x="946189" y="4738532"/>
            <a:ext cx="3282846" cy="215444"/>
          </a:xfrm>
          <a:prstGeom prst="rect">
            <a:avLst/>
          </a:prstGeom>
          <a:noFill/>
        </p:spPr>
        <p:txBody>
          <a:bodyPr wrap="square" lIns="0" tIns="0" rIns="0" bIns="0" rtlCol="0">
            <a:spAutoFit/>
          </a:bodyPr>
          <a:lstStyle/>
          <a:p>
            <a:pPr algn="l"/>
            <a:r>
              <a:rPr lang="en-US" sz="1400"/>
              <a:t>Successful organizations</a:t>
            </a:r>
          </a:p>
        </p:txBody>
      </p:sp>
      <p:sp>
        <p:nvSpPr>
          <p:cNvPr id="93" name="TextBox 92">
            <a:extLst>
              <a:ext uri="{FF2B5EF4-FFF2-40B4-BE49-F238E27FC236}">
                <a16:creationId xmlns:a16="http://schemas.microsoft.com/office/drawing/2014/main" id="{81A8CE80-A40C-4EBA-B949-CC7D9D89911C}"/>
              </a:ext>
            </a:extLst>
          </p:cNvPr>
          <p:cNvSpPr txBox="1"/>
          <p:nvPr/>
        </p:nvSpPr>
        <p:spPr>
          <a:xfrm>
            <a:off x="946189" y="5032163"/>
            <a:ext cx="3282846" cy="215444"/>
          </a:xfrm>
          <a:prstGeom prst="rect">
            <a:avLst/>
          </a:prstGeom>
          <a:noFill/>
        </p:spPr>
        <p:txBody>
          <a:bodyPr wrap="square" lIns="0" tIns="0" rIns="0" bIns="0" rtlCol="0">
            <a:spAutoFit/>
          </a:bodyPr>
          <a:lstStyle/>
          <a:p>
            <a:r>
              <a:rPr lang="en-US" sz="1400"/>
              <a:t>Not as successful organizations</a:t>
            </a:r>
          </a:p>
        </p:txBody>
      </p:sp>
    </p:spTree>
    <p:extLst>
      <p:ext uri="{BB962C8B-B14F-4D97-AF65-F5344CB8AC3E}">
        <p14:creationId xmlns:p14="http://schemas.microsoft.com/office/powerpoint/2010/main" val="341926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F8EF062-B29A-45A7-9A93-F96C446B7354}"/>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7F3BC782-4A06-498C-B87A-774AF2CF606D}">
  <ds:schemaRefs>
    <ds:schemaRef ds:uri="0c1a6c9c-f016-4857-bf43-21b252e701d9"/>
    <ds:schemaRef ds:uri="7a20bb1a-2526-436b-a0aa-406322af6d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 Template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revision>1</cp:revision>
  <cp:lastPrinted>2013-10-01T16:28:23Z</cp:lastPrinted>
  <dcterms:created xsi:type="dcterms:W3CDTF">2017-01-28T00:11:29Z</dcterms:created>
  <dcterms:modified xsi:type="dcterms:W3CDTF">2020-06-22T19:00:54Z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525800</vt:r8>
  </property>
  <property fmtid="{D5CDD505-2E9C-101B-9397-08002B2CF9AE}" pid="3" name="MSIP_Label_f42aa342-8706-4288-bd11-ebb85995028c_Application">
    <vt:lpwstr>Microsoft Azure Information Protection</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Enabled">
    <vt:lpwstr>True</vt:lpwstr>
  </property>
  <property fmtid="{D5CDD505-2E9C-101B-9397-08002B2CF9AE}" pid="6" name="Event Location">
    <vt:lpwstr/>
  </property>
  <property fmtid="{D5CDD505-2E9C-101B-9397-08002B2CF9AE}" pid="7" name="Campaign">
    <vt:lpwstr/>
  </property>
  <property fmtid="{D5CDD505-2E9C-101B-9397-08002B2CF9AE}" pid="8" name="IsMyDocuments">
    <vt:bool>true</vt:bool>
  </property>
  <property fmtid="{D5CDD505-2E9C-101B-9397-08002B2CF9AE}" pid="9" name="MSIP_Label_f42aa342-8706-4288-bd11-ebb85995028c_SiteId">
    <vt:lpwstr>72f988bf-86f1-41af-91ab-2d7cd011db47</vt:lpwstr>
  </property>
  <property fmtid="{D5CDD505-2E9C-101B-9397-08002B2CF9AE}" pid="10" name="Sensitivity">
    <vt:lpwstr>General</vt:lpwstr>
  </property>
  <property fmtid="{D5CDD505-2E9C-101B-9397-08002B2CF9AE}" pid="11" name="MSIP_Label_f42aa342-8706-4288-bd11-ebb85995028c_Name">
    <vt:lpwstr>General</vt:lpwstr>
  </property>
  <property fmtid="{D5CDD505-2E9C-101B-9397-08002B2CF9AE}" pid="12" name="Event Venue">
    <vt:lpwstr/>
  </property>
  <property fmtid="{D5CDD505-2E9C-101B-9397-08002B2CF9AE}" pid="13" name="MSIP_Label_f42aa342-8706-4288-bd11-ebb85995028c_SetDate">
    <vt:lpwstr>2017-08-29T14:27:20.8568347-07:00</vt:lpwstr>
  </property>
  <property fmtid="{D5CDD505-2E9C-101B-9397-08002B2CF9AE}" pid="14" name="Audience">
    <vt:lpwstr/>
  </property>
  <property fmtid="{D5CDD505-2E9C-101B-9397-08002B2CF9AE}" pid="15" name="MSIP_Label_f42aa342-8706-4288-bd11-ebb85995028c_Owner">
    <vt:lpwstr>maryfj@microsoft.com</vt:lpwstr>
  </property>
  <property fmtid="{D5CDD505-2E9C-101B-9397-08002B2CF9AE}" pid="16" name="ContentTypeId">
    <vt:lpwstr>0x010100BF2C28266A38B74BB8736D79589A967D</vt:lpwstr>
  </property>
  <property fmtid="{D5CDD505-2E9C-101B-9397-08002B2CF9AE}" pid="17" name="MSIP_Label_f42aa342-8706-4288-bd11-ebb85995028c_Extended_MSFT_Method">
    <vt:lpwstr>Automatic</vt:lpwstr>
  </property>
  <property fmtid="{D5CDD505-2E9C-101B-9397-08002B2CF9AE}" pid="18" name="Product">
    <vt:lpwstr/>
  </property>
  <property fmtid="{D5CDD505-2E9C-101B-9397-08002B2CF9AE}" pid="19" name="Track">
    <vt:lpwstr/>
  </property>
  <property fmtid="{D5CDD505-2E9C-101B-9397-08002B2CF9AE}" pid="20" name="Event1">
    <vt:lpwstr>622;#Unassigned|2c8af875-f38a-40b8-a0a9-056aed3fc8c0</vt:lpwstr>
  </property>
</Properties>
</file>